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sldIdLst>
    <p:sldId id="256" r:id="rId2"/>
    <p:sldId id="571" r:id="rId3"/>
    <p:sldId id="340" r:id="rId4"/>
    <p:sldId id="357" r:id="rId5"/>
    <p:sldId id="358" r:id="rId6"/>
    <p:sldId id="344" r:id="rId7"/>
    <p:sldId id="381" r:id="rId8"/>
    <p:sldId id="399" r:id="rId9"/>
    <p:sldId id="394" r:id="rId10"/>
    <p:sldId id="382" r:id="rId11"/>
    <p:sldId id="383" r:id="rId12"/>
    <p:sldId id="384" r:id="rId13"/>
    <p:sldId id="385" r:id="rId14"/>
    <p:sldId id="386" r:id="rId15"/>
    <p:sldId id="387" r:id="rId16"/>
    <p:sldId id="388" r:id="rId17"/>
    <p:sldId id="389" r:id="rId18"/>
    <p:sldId id="390" r:id="rId19"/>
    <p:sldId id="397" r:id="rId20"/>
    <p:sldId id="391" r:id="rId21"/>
    <p:sldId id="395" r:id="rId22"/>
    <p:sldId id="392" r:id="rId23"/>
    <p:sldId id="393" r:id="rId24"/>
    <p:sldId id="396" r:id="rId25"/>
    <p:sldId id="346" r:id="rId26"/>
    <p:sldId id="373" r:id="rId27"/>
    <p:sldId id="375" r:id="rId28"/>
    <p:sldId id="374" r:id="rId29"/>
    <p:sldId id="376" r:id="rId30"/>
    <p:sldId id="398" r:id="rId31"/>
    <p:sldId id="377" r:id="rId32"/>
    <p:sldId id="361" r:id="rId33"/>
    <p:sldId id="359" r:id="rId34"/>
    <p:sldId id="360" r:id="rId35"/>
    <p:sldId id="370" r:id="rId36"/>
    <p:sldId id="378" r:id="rId37"/>
    <p:sldId id="379" r:id="rId38"/>
    <p:sldId id="568" r:id="rId39"/>
    <p:sldId id="570" r:id="rId40"/>
    <p:sldId id="569" r:id="rId41"/>
    <p:sldId id="371" r:id="rId42"/>
    <p:sldId id="366" r:id="rId43"/>
    <p:sldId id="367" r:id="rId44"/>
    <p:sldId id="368" r:id="rId45"/>
    <p:sldId id="347" r:id="rId46"/>
    <p:sldId id="348" r:id="rId47"/>
    <p:sldId id="349" r:id="rId48"/>
    <p:sldId id="350" r:id="rId49"/>
    <p:sldId id="351" r:id="rId50"/>
    <p:sldId id="352" r:id="rId51"/>
    <p:sldId id="353" r:id="rId52"/>
    <p:sldId id="354" r:id="rId53"/>
    <p:sldId id="355" r:id="rId54"/>
    <p:sldId id="312" r:id="rId55"/>
    <p:sldId id="339" r:id="rId56"/>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9933"/>
    <a:srgbClr val="0033CC"/>
    <a:srgbClr val="008000"/>
    <a:srgbClr val="FF5050"/>
    <a:srgbClr val="003300"/>
    <a:srgbClr val="9999FF"/>
    <a:srgbClr val="D0001D"/>
    <a:srgbClr val="DC0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621067-A182-4A44-9353-864F7B2235A5}" v="11" dt="2019-09-05T14:49:16.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08"/>
    <p:restoredTop sz="82680"/>
  </p:normalViewPr>
  <p:slideViewPr>
    <p:cSldViewPr>
      <p:cViewPr varScale="1">
        <p:scale>
          <a:sx n="105" d="100"/>
          <a:sy n="105" d="100"/>
        </p:scale>
        <p:origin x="23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3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C9621067-A182-4A44-9353-864F7B2235A5}"/>
    <pc:docChg chg="addSld modSld">
      <pc:chgData name="Josef Hallberg" userId="2394c6b5-89de-437d-ad9e-7cfa3a007786" providerId="ADAL" clId="{C9621067-A182-4A44-9353-864F7B2235A5}" dt="2019-09-05T14:49:18.382" v="19" actId="1076"/>
      <pc:docMkLst>
        <pc:docMk/>
      </pc:docMkLst>
      <pc:sldChg chg="addSp modSp">
        <pc:chgData name="Josef Hallberg" userId="2394c6b5-89de-437d-ad9e-7cfa3a007786" providerId="ADAL" clId="{C9621067-A182-4A44-9353-864F7B2235A5}" dt="2019-09-05T14:49:18.382" v="19" actId="1076"/>
        <pc:sldMkLst>
          <pc:docMk/>
          <pc:sldMk cId="1930674194" sldId="398"/>
        </pc:sldMkLst>
        <pc:spChg chg="add mod">
          <ac:chgData name="Josef Hallberg" userId="2394c6b5-89de-437d-ad9e-7cfa3a007786" providerId="ADAL" clId="{C9621067-A182-4A44-9353-864F7B2235A5}" dt="2019-09-05T14:49:18.382" v="19" actId="1076"/>
          <ac:spMkLst>
            <pc:docMk/>
            <pc:sldMk cId="1930674194" sldId="398"/>
            <ac:spMk id="5" creationId="{F16199F0-F9B6-4443-A3F8-13472BCF6A78}"/>
          </ac:spMkLst>
        </pc:spChg>
      </pc:sldChg>
      <pc:sldChg chg="add">
        <pc:chgData name="Josef Hallberg" userId="2394c6b5-89de-437d-ad9e-7cfa3a007786" providerId="ADAL" clId="{C9621067-A182-4A44-9353-864F7B2235A5}" dt="2019-09-05T13:26:34.509" v="0"/>
        <pc:sldMkLst>
          <pc:docMk/>
          <pc:sldMk cId="3198336452" sldId="568"/>
        </pc:sldMkLst>
      </pc:sldChg>
      <pc:sldChg chg="add">
        <pc:chgData name="Josef Hallberg" userId="2394c6b5-89de-437d-ad9e-7cfa3a007786" providerId="ADAL" clId="{C9621067-A182-4A44-9353-864F7B2235A5}" dt="2019-09-05T13:26:34.509" v="0"/>
        <pc:sldMkLst>
          <pc:docMk/>
          <pc:sldMk cId="526033003" sldId="569"/>
        </pc:sldMkLst>
      </pc:sldChg>
      <pc:sldChg chg="add">
        <pc:chgData name="Josef Hallberg" userId="2394c6b5-89de-437d-ad9e-7cfa3a007786" providerId="ADAL" clId="{C9621067-A182-4A44-9353-864F7B2235A5}" dt="2019-09-05T13:26:34.509" v="0"/>
        <pc:sldMkLst>
          <pc:docMk/>
          <pc:sldMk cId="918720377" sldId="570"/>
        </pc:sldMkLst>
      </pc:sldChg>
      <pc:sldChg chg="addSp delSp modSp add">
        <pc:chgData name="Josef Hallberg" userId="2394c6b5-89de-437d-ad9e-7cfa3a007786" providerId="ADAL" clId="{C9621067-A182-4A44-9353-864F7B2235A5}" dt="2019-09-05T14:49:06.842" v="17"/>
        <pc:sldMkLst>
          <pc:docMk/>
          <pc:sldMk cId="2758683135" sldId="571"/>
        </pc:sldMkLst>
        <pc:spChg chg="del">
          <ac:chgData name="Josef Hallberg" userId="2394c6b5-89de-437d-ad9e-7cfa3a007786" providerId="ADAL" clId="{C9621067-A182-4A44-9353-864F7B2235A5}" dt="2019-09-05T13:37:58.091" v="2"/>
          <ac:spMkLst>
            <pc:docMk/>
            <pc:sldMk cId="2758683135" sldId="571"/>
            <ac:spMk id="2" creationId="{CA625038-3EDB-D44A-9B10-B1CFB31AC058}"/>
          </ac:spMkLst>
        </pc:spChg>
        <pc:spChg chg="del">
          <ac:chgData name="Josef Hallberg" userId="2394c6b5-89de-437d-ad9e-7cfa3a007786" providerId="ADAL" clId="{C9621067-A182-4A44-9353-864F7B2235A5}" dt="2019-09-05T13:37:58.091" v="2"/>
          <ac:spMkLst>
            <pc:docMk/>
            <pc:sldMk cId="2758683135" sldId="571"/>
            <ac:spMk id="3" creationId="{14C0B5D1-7270-AF44-86B4-4FC7D4C38709}"/>
          </ac:spMkLst>
        </pc:spChg>
        <pc:spChg chg="add mod">
          <ac:chgData name="Josef Hallberg" userId="2394c6b5-89de-437d-ad9e-7cfa3a007786" providerId="ADAL" clId="{C9621067-A182-4A44-9353-864F7B2235A5}" dt="2019-09-05T13:38:02.565" v="6" actId="122"/>
          <ac:spMkLst>
            <pc:docMk/>
            <pc:sldMk cId="2758683135" sldId="571"/>
            <ac:spMk id="5" creationId="{B1FAB1DA-510F-CE42-BADB-024929F24461}"/>
          </ac:spMkLst>
        </pc:spChg>
        <pc:spChg chg="add mod">
          <ac:chgData name="Josef Hallberg" userId="2394c6b5-89de-437d-ad9e-7cfa3a007786" providerId="ADAL" clId="{C9621067-A182-4A44-9353-864F7B2235A5}" dt="2019-09-05T13:38:20.413" v="9" actId="1076"/>
          <ac:spMkLst>
            <pc:docMk/>
            <pc:sldMk cId="2758683135" sldId="571"/>
            <ac:spMk id="6" creationId="{69C78673-2ECE-B144-BD71-665176D07969}"/>
          </ac:spMkLst>
        </pc:spChg>
        <pc:spChg chg="add mod">
          <ac:chgData name="Josef Hallberg" userId="2394c6b5-89de-437d-ad9e-7cfa3a007786" providerId="ADAL" clId="{C9621067-A182-4A44-9353-864F7B2235A5}" dt="2019-09-05T14:42:03.359" v="13" actId="1076"/>
          <ac:spMkLst>
            <pc:docMk/>
            <pc:sldMk cId="2758683135" sldId="571"/>
            <ac:spMk id="7" creationId="{51423196-4C29-0B49-B112-3D12C6925313}"/>
          </ac:spMkLst>
        </pc:spChg>
        <pc:spChg chg="add del mod">
          <ac:chgData name="Josef Hallberg" userId="2394c6b5-89de-437d-ad9e-7cfa3a007786" providerId="ADAL" clId="{C9621067-A182-4A44-9353-864F7B2235A5}" dt="2019-09-05T14:49:06.842" v="17"/>
          <ac:spMkLst>
            <pc:docMk/>
            <pc:sldMk cId="2758683135" sldId="571"/>
            <ac:spMk id="8" creationId="{A08B75C7-EA23-5C41-A327-38F93B8D92E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DA2FCB-C889-0C4C-A2BB-FD0BBF0FF107}"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How do you prevent code-rot? You minimize the size and complexity of the code components, the way you would with teams.  You eliminate unnecessary dependencies in favor of cohesive units.  You make sure you have solid backup plans around any high-risk communication bottlenecks and you try to eliminate those whenever possible.  And you evaluate the whole thing on a consistent basis to ensure that you</a:t>
            </a:r>
            <a:r>
              <a:rPr lang="en-US" altLang="en-US">
                <a:ea typeface="ＭＳ Ｐゴシック" charset="-128"/>
              </a:rPr>
              <a:t>’</a:t>
            </a:r>
            <a:r>
              <a:rPr lang="en-US" altLang="x-none">
                <a:ea typeface="ＭＳ Ｐゴシック" charset="-128"/>
              </a:rPr>
              <a:t>re getting better (or at least not getting worse).</a:t>
            </a: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04A85C7-1F69-CB44-9A91-2439A535A2D0}" type="slidenum">
              <a:rPr lang="en-US" altLang="x-none" sz="1200"/>
              <a:pPr eaLnBrk="1" hangingPunct="1"/>
              <a:t>5</a:t>
            </a:fld>
            <a:endParaRPr lang="en-US" altLang="x-none"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BA535B8-5845-8848-8950-A0C043D87DAB}" type="slidenum">
              <a:rPr lang="nl-NL" altLang="x-none" sz="1200"/>
              <a:pPr eaLnBrk="1" hangingPunct="1"/>
              <a:t>16</a:t>
            </a:fld>
            <a:endParaRPr lang="nl-NL" altLang="x-none" sz="1200"/>
          </a:p>
        </p:txBody>
      </p:sp>
      <p:sp>
        <p:nvSpPr>
          <p:cNvPr id="35843" name="Rectangle 2"/>
          <p:cNvSpPr>
            <a:spLocks noGrp="1" noRot="1" noChangeAspect="1" noChangeArrowheads="1" noTextEdit="1"/>
          </p:cNvSpPr>
          <p:nvPr>
            <p:ph type="sldImg"/>
          </p:nvPr>
        </p:nvSpPr>
        <p:spPr>
          <a:xfrm>
            <a:off x="1143000" y="685800"/>
            <a:ext cx="4573588" cy="3430588"/>
          </a:xfrm>
          <a:ln/>
        </p:spPr>
      </p:sp>
      <p:sp>
        <p:nvSpPr>
          <p:cNvPr id="35844"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sz="1300">
                <a:ea typeface="ＭＳ Ｐゴシック" charset="-128"/>
              </a:rPr>
              <a:t>The scenario view consists of a small subset of important scenarios-instances of use cases-to show that the elements of the four views work together seamlessly. For each scenario, we describe the corresponding scripts (sequences of interactions between objects and between processes). This view is redundant with the other ones (hence the "+1"), but it plays two critical roles:</a:t>
            </a:r>
          </a:p>
          <a:p>
            <a:pPr lvl="1"/>
            <a:r>
              <a:rPr lang="en-US" altLang="x-none" sz="1300">
                <a:ea typeface="ＭＳ Ｐゴシック" charset="-128"/>
              </a:rPr>
              <a:t>it acts as a driver to help designers discover architectural elements during the architecture design; </a:t>
            </a:r>
          </a:p>
          <a:p>
            <a:pPr lvl="1"/>
            <a:r>
              <a:rPr lang="en-US" altLang="x-none" sz="1300">
                <a:ea typeface="ＭＳ Ｐゴシック" charset="-128"/>
              </a:rPr>
              <a:t>it validates and illustrates the architecture design, both on paper and as the starting point for the tests of an architectural prototype.</a:t>
            </a:r>
          </a:p>
          <a:p>
            <a:endParaRPr lang="en-US" altLang="x-none" sz="1300">
              <a:ea typeface="ＭＳ Ｐゴシック" charset="-128"/>
            </a:endParaRPr>
          </a:p>
          <a:p>
            <a:r>
              <a:rPr lang="en-US" altLang="x-none" sz="1300">
                <a:ea typeface="ＭＳ Ｐゴシック" charset="-128"/>
              </a:rPr>
              <a:t>The scenario view is important for stakeholder communication.</a:t>
            </a:r>
            <a:endParaRPr lang="en-US" altLang="x-none">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CD9BB1E-4A29-DF4B-8AB7-7A18818F430E}" type="slidenum">
              <a:rPr lang="nl-NL" altLang="x-none" sz="1200"/>
              <a:pPr eaLnBrk="1" hangingPunct="1"/>
              <a:t>17</a:t>
            </a:fld>
            <a:endParaRPr lang="nl-NL" altLang="x-none" sz="1200"/>
          </a:p>
        </p:txBody>
      </p:sp>
      <p:sp>
        <p:nvSpPr>
          <p:cNvPr id="37891" name="Rectangle 2"/>
          <p:cNvSpPr>
            <a:spLocks noGrp="1" noRot="1" noChangeAspect="1" noChangeArrowheads="1" noTextEdit="1"/>
          </p:cNvSpPr>
          <p:nvPr>
            <p:ph type="sldImg"/>
          </p:nvPr>
        </p:nvSpPr>
        <p:spPr>
          <a:xfrm>
            <a:off x="1146175" y="685800"/>
            <a:ext cx="4568825" cy="3427413"/>
          </a:xfrm>
          <a:ln/>
        </p:spPr>
      </p:sp>
      <p:sp>
        <p:nvSpPr>
          <p:cNvPr id="37892" name="Rectangle 3"/>
          <p:cNvSpPr>
            <a:spLocks noGrp="1" noChangeArrowheads="1"/>
          </p:cNvSpPr>
          <p:nvPr>
            <p:ph type="body" idx="1"/>
          </p:nvPr>
        </p:nvSpPr>
        <p:spPr>
          <a:xfrm>
            <a:off x="915988" y="4341813"/>
            <a:ext cx="502602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x-none" sz="1300">
                <a:ea typeface="ＭＳ Ｐゴシック" charset="-128"/>
              </a:rPr>
              <a:t>Module structure: static, aimed at the implementation</a:t>
            </a:r>
          </a:p>
          <a:p>
            <a:endParaRPr lang="nl-NL" altLang="x-none" sz="1300">
              <a:ea typeface="ＭＳ Ｐゴシック" charset="-128"/>
            </a:endParaRPr>
          </a:p>
          <a:p>
            <a:r>
              <a:rPr lang="nl-NL" altLang="x-none" sz="1300">
                <a:ea typeface="ＭＳ Ｐゴシック" charset="-128"/>
              </a:rPr>
              <a:t>Open question: what is the relation between structures?</a:t>
            </a:r>
          </a:p>
          <a:p>
            <a:endParaRPr lang="nl-NL" altLang="x-none" sz="1300">
              <a:ea typeface="ＭＳ Ｐゴシック" charset="-128"/>
            </a:endParaRPr>
          </a:p>
          <a:p>
            <a:r>
              <a:rPr lang="nl-NL" altLang="x-none" sz="1300">
                <a:ea typeface="ＭＳ Ｐゴシック" charset="-128"/>
              </a:rPr>
              <a:t>The structure refers to the system itself, the corresponding view is how it is documented.</a:t>
            </a:r>
            <a:endParaRPr lang="nl-NL" altLang="x-none" sz="1300" b="1">
              <a:ea typeface="ＭＳ Ｐゴシック" charset="-128"/>
            </a:endParaRPr>
          </a:p>
          <a:p>
            <a:endParaRPr lang="nl-NL" altLang="x-none" sz="130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E88CE61-46FD-9947-965D-2FD69E2D14E9}" type="slidenum">
              <a:rPr lang="nl-NL" altLang="x-none" sz="1200"/>
              <a:pPr eaLnBrk="1" hangingPunct="1"/>
              <a:t>18</a:t>
            </a:fld>
            <a:endParaRPr lang="nl-NL" altLang="x-none"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9FC426A-0E16-4F4D-878C-0319ED4C1265}" type="slidenum">
              <a:rPr lang="nl-NL" altLang="x-none" sz="1200"/>
              <a:pPr eaLnBrk="1" hangingPunct="1"/>
              <a:t>20</a:t>
            </a:fld>
            <a:endParaRPr lang="nl-NL" altLang="x-none"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Why is it not complete? They are still trying to give an overarching picture of it rather than focusing on specific parts… when software becomes too big it is difficult to visualize…</a:t>
            </a:r>
          </a:p>
        </p:txBody>
      </p:sp>
      <p:sp>
        <p:nvSpPr>
          <p:cNvPr id="819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F57456F-ED1C-E948-81E1-1E7EE591B48D}" type="slidenum">
              <a:rPr lang="en-US" altLang="x-none" sz="1200"/>
              <a:pPr eaLnBrk="1" hangingPunct="1"/>
              <a:t>21</a:t>
            </a:fld>
            <a:endParaRPr lang="en-US" altLang="x-none"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8F192EC-4238-8541-9FB1-4DFA52DC58A3}" type="slidenum">
              <a:rPr lang="nl-NL" altLang="x-none" sz="1200"/>
              <a:pPr eaLnBrk="1" hangingPunct="1"/>
              <a:t>22</a:t>
            </a:fld>
            <a:endParaRPr lang="nl-NL" altLang="x-none"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Deployment: elements: software (meestal process van C&amp;C view), hardware elements and communication pathways. Geeft aan waar software zit, en hoe het evt migreert. Dan kun je redeneren over performance, security, availability, ed.</a:t>
            </a:r>
          </a:p>
          <a:p>
            <a:endParaRPr lang="en-US" altLang="x-none">
              <a:ea typeface="ＭＳ Ｐゴシック" charset="-128"/>
            </a:endParaRPr>
          </a:p>
          <a:p>
            <a:r>
              <a:rPr lang="en-US" altLang="x-none">
                <a:ea typeface="ＭＳ Ｐゴシック" charset="-128"/>
              </a:rPr>
              <a:t>Implementation: voor management van ontwikkelactiviteiten, build processes.</a:t>
            </a:r>
          </a:p>
          <a:p>
            <a:endParaRPr lang="en-US" altLang="x-none">
              <a:ea typeface="ＭＳ Ｐゴシック" charset="-128"/>
            </a:endParaRPr>
          </a:p>
          <a:p>
            <a:r>
              <a:rPr lang="en-US" altLang="x-none">
                <a:ea typeface="ＭＳ Ｐゴシック" charset="-128"/>
              </a:rPr>
              <a:t>Work assignment: welke kennis heb je waar nodig?, functional commonality aan 1 team toewijzen,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EDADFEF-35BF-CE4C-AEFA-214791C7BB5C}" type="slidenum">
              <a:rPr lang="nl-NL" altLang="x-none" sz="1200"/>
              <a:pPr eaLnBrk="1" hangingPunct="1"/>
              <a:t>23</a:t>
            </a:fld>
            <a:endParaRPr lang="nl-NL" altLang="x-none"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ea typeface="ＭＳ Ｐゴシック" charset="-128"/>
            </a:endParaRPr>
          </a:p>
          <a:p>
            <a:endParaRPr lang="en-US" altLang="x-none" dirty="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Why is it not complete? They are still trying to give an overarching picture of it rather than focusing on specific parts… when software becomes too big it is difficult to visualize…</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BB64534-4C0E-8942-8559-06ECB456EDA6}" type="slidenum">
              <a:rPr lang="en-US" altLang="x-none" sz="1200"/>
              <a:pPr eaLnBrk="1" hangingPunct="1"/>
              <a:t>28</a:t>
            </a:fld>
            <a:endParaRPr lang="en-US" altLang="x-none"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55DA2FCB-C889-0C4C-A2BB-FD0BBF0FF107}" type="slidenum">
              <a:rPr lang="en-US" altLang="x-none" smtClean="0"/>
              <a:pPr/>
              <a:t>38</a:t>
            </a:fld>
            <a:endParaRPr lang="en-US" altLang="x-none"/>
          </a:p>
        </p:txBody>
      </p:sp>
    </p:spTree>
    <p:extLst>
      <p:ext uri="{BB962C8B-B14F-4D97-AF65-F5344CB8AC3E}">
        <p14:creationId xmlns:p14="http://schemas.microsoft.com/office/powerpoint/2010/main" val="75831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4B750B-CB49-DB44-A24B-609E566154CC}" type="slidenum">
              <a:rPr lang="nl-NL" altLang="x-none" sz="1200"/>
              <a:pPr eaLnBrk="1" hangingPunct="1"/>
              <a:t>7</a:t>
            </a:fld>
            <a:endParaRPr lang="nl-NL" altLang="x-none"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ea typeface="ＭＳ Ｐゴシック" charset="-128"/>
              </a:rPr>
              <a:t>Architect: negotiates, makes tade-offs</a:t>
            </a:r>
          </a:p>
          <a:p>
            <a:r>
              <a:rPr lang="en-US" altLang="x-none">
                <a:ea typeface="ＭＳ Ｐゴシック" charset="-128"/>
              </a:rPr>
              <a:t>Reqs engineer: idem</a:t>
            </a:r>
          </a:p>
          <a:p>
            <a:endParaRPr lang="en-US" altLang="x-none">
              <a:ea typeface="ＭＳ Ｐゴシック" charset="-128"/>
            </a:endParaRPr>
          </a:p>
          <a:p>
            <a:r>
              <a:rPr lang="en-US" altLang="x-none">
                <a:ea typeface="ＭＳ Ｐゴシック" charset="-128"/>
              </a:rPr>
              <a:t>Designer: resolve issues, bv rond resource consumption, performance issues</a:t>
            </a:r>
          </a:p>
          <a:p>
            <a:endParaRPr lang="en-US" altLang="x-none">
              <a:ea typeface="ＭＳ Ｐゴシック" charset="-128"/>
            </a:endParaRPr>
          </a:p>
          <a:p>
            <a:r>
              <a:rPr lang="en-US" altLang="x-none">
                <a:ea typeface="ＭＳ Ｐゴシック" charset="-128"/>
              </a:rPr>
              <a:t>Implementor: constraints and freedoms richting downstream activities.</a:t>
            </a:r>
          </a:p>
          <a:p>
            <a:endParaRPr lang="en-US" altLang="x-none">
              <a:ea typeface="ＭＳ Ｐゴシック" charset="-128"/>
            </a:endParaRPr>
          </a:p>
          <a:p>
            <a:r>
              <a:rPr lang="en-US" altLang="x-none">
                <a:ea typeface="ＭＳ Ｐゴシック" charset="-128"/>
              </a:rPr>
              <a:t>Tester, integrator: correct black-box behavior of parts.</a:t>
            </a:r>
          </a:p>
          <a:p>
            <a:endParaRPr lang="en-US" altLang="x-none">
              <a:ea typeface="ＭＳ Ｐゴシック" charset="-128"/>
            </a:endParaRPr>
          </a:p>
          <a:p>
            <a:r>
              <a:rPr lang="en-US" altLang="x-none">
                <a:ea typeface="ＭＳ Ｐゴシック" charset="-128"/>
              </a:rPr>
              <a:t>Maintainer: areas a prospective change will affect.</a:t>
            </a:r>
          </a:p>
          <a:p>
            <a:endParaRPr lang="en-US" altLang="x-none">
              <a:ea typeface="ＭＳ Ｐゴシック" charset="-128"/>
            </a:endParaRPr>
          </a:p>
          <a:p>
            <a:r>
              <a:rPr lang="en-US" altLang="x-none">
                <a:ea typeface="ＭＳ Ｐゴシック" charset="-128"/>
              </a:rPr>
              <a:t>Manager: maken development team, assign tasks, plan resources, track progress.</a:t>
            </a:r>
          </a:p>
          <a:p>
            <a:endParaRPr lang="en-US" altLang="x-none">
              <a:ea typeface="ＭＳ Ｐゴシック" charset="-128"/>
            </a:endParaRPr>
          </a:p>
          <a:p>
            <a:r>
              <a:rPr lang="en-US" altLang="x-none">
                <a:ea typeface="ＭＳ Ｐゴシック" charset="-128"/>
              </a:rPr>
              <a:t>QA: basis for conformance checking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0C1E971-1418-B740-A25D-C4E9A60D9106}" type="slidenum">
              <a:rPr lang="nl-NL" altLang="x-none" sz="1200"/>
              <a:pPr eaLnBrk="1" hangingPunct="1"/>
              <a:t>9</a:t>
            </a:fld>
            <a:endParaRPr lang="nl-NL" altLang="x-none" sz="1200"/>
          </a:p>
        </p:txBody>
      </p:sp>
      <p:sp>
        <p:nvSpPr>
          <p:cNvPr id="21507" name="Rectangle 2"/>
          <p:cNvSpPr>
            <a:spLocks noGrp="1" noRot="1" noChangeAspect="1" noChangeArrowheads="1" noTextEdit="1"/>
          </p:cNvSpPr>
          <p:nvPr>
            <p:ph type="sldImg"/>
          </p:nvPr>
        </p:nvSpPr>
        <p:spPr>
          <a:xfrm>
            <a:off x="1146175" y="685800"/>
            <a:ext cx="4568825" cy="3427413"/>
          </a:xfrm>
          <a:ln/>
        </p:spPr>
      </p:sp>
      <p:sp>
        <p:nvSpPr>
          <p:cNvPr id="21508" name="Rectangle 3"/>
          <p:cNvSpPr>
            <a:spLocks noGrp="1" noChangeArrowheads="1"/>
          </p:cNvSpPr>
          <p:nvPr>
            <p:ph type="body" idx="1"/>
          </p:nvPr>
        </p:nvSpPr>
        <p:spPr>
          <a:xfrm>
            <a:off x="915988" y="4341813"/>
            <a:ext cx="502602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BAF699-8875-194B-AE93-E5E6A47A191C}" type="slidenum">
              <a:rPr lang="nl-NL" altLang="x-none" sz="1200"/>
              <a:pPr eaLnBrk="1" hangingPunct="1"/>
              <a:t>10</a:t>
            </a:fld>
            <a:endParaRPr lang="nl-NL" altLang="x-none"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A4C5899-CE7B-C941-A7B1-F58B8E1B4D31}" type="slidenum">
              <a:rPr lang="nl-NL" altLang="x-none" sz="1200"/>
              <a:pPr eaLnBrk="1" hangingPunct="1"/>
              <a:t>11</a:t>
            </a:fld>
            <a:endParaRPr lang="nl-NL" altLang="x-none"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0C0932E-EC8A-D145-81D8-0C01C39FC683}" type="slidenum">
              <a:rPr lang="nl-NL" altLang="x-none" sz="1200"/>
              <a:pPr eaLnBrk="1" hangingPunct="1"/>
              <a:t>12</a:t>
            </a:fld>
            <a:endParaRPr lang="nl-NL" altLang="x-none" sz="1200"/>
          </a:p>
        </p:txBody>
      </p:sp>
      <p:sp>
        <p:nvSpPr>
          <p:cNvPr id="27651" name="Rectangle 2"/>
          <p:cNvSpPr>
            <a:spLocks noGrp="1" noRot="1" noChangeAspect="1" noChangeArrowheads="1" noTextEdit="1"/>
          </p:cNvSpPr>
          <p:nvPr>
            <p:ph type="sldImg"/>
          </p:nvPr>
        </p:nvSpPr>
        <p:spPr>
          <a:xfrm>
            <a:off x="1143000" y="685800"/>
            <a:ext cx="4573588" cy="3430588"/>
          </a:xfrm>
          <a:ln/>
        </p:spPr>
      </p:sp>
      <p:sp>
        <p:nvSpPr>
          <p:cNvPr id="27652"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sz="1300">
                <a:ea typeface="ＭＳ Ｐゴシック" charset="-128"/>
              </a:rPr>
              <a:t>The logical view primarily supports the functional requirements; the services the system should provide to its end users.It depicts the major design elements and their interaction.</a:t>
            </a:r>
          </a:p>
          <a:p>
            <a:endParaRPr lang="en-US" altLang="x-none" sz="1300">
              <a:ea typeface="ＭＳ Ｐゴシック" charset="-128"/>
            </a:endParaRPr>
          </a:p>
          <a:p>
            <a:r>
              <a:rPr lang="en-US" altLang="x-none" sz="1300">
                <a:ea typeface="ＭＳ Ｐゴシック" charset="-128"/>
              </a:rPr>
              <a:t>Designers decompose the system into a set of key abstractions, taken mainly from the problem domain. These abstractions are objects or object classes that exploit the principles of abstraction, encapsulation, and inheritance. In addition to aiding functional analysis, decomposition identifies mechanisms and design elements that are common across the system.</a:t>
            </a:r>
          </a:p>
          <a:p>
            <a:endParaRPr lang="en-US" altLang="x-none" sz="1300">
              <a:ea typeface="ＭＳ Ｐゴシック" charset="-128"/>
            </a:endParaRPr>
          </a:p>
          <a:p>
            <a:r>
              <a:rPr lang="en-US" altLang="x-none" sz="1300">
                <a:ea typeface="ＭＳ Ｐゴシック" charset="-128"/>
              </a:rPr>
              <a:t>Components are related by </a:t>
            </a:r>
            <a:r>
              <a:rPr lang="en-US" altLang="en-US" sz="1300">
                <a:ea typeface="ＭＳ Ｐゴシック" charset="-128"/>
              </a:rPr>
              <a:t>“</a:t>
            </a:r>
            <a:r>
              <a:rPr lang="en-US" altLang="x-none" sz="1300">
                <a:ea typeface="ＭＳ Ｐゴシック" charset="-128"/>
              </a:rPr>
              <a:t>shares data with</a:t>
            </a:r>
            <a:r>
              <a:rPr lang="en-US" altLang="en-US" sz="1300">
                <a:ea typeface="ＭＳ Ｐゴシック" charset="-128"/>
              </a:rPr>
              <a:t>”</a:t>
            </a:r>
            <a:endParaRPr lang="en-US" altLang="x-none" sz="130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0A096E-DF51-0342-A26B-78BC92BFA301}" type="slidenum">
              <a:rPr lang="nl-NL" altLang="x-none" sz="1200"/>
              <a:pPr eaLnBrk="1" hangingPunct="1"/>
              <a:t>13</a:t>
            </a:fld>
            <a:endParaRPr lang="nl-NL" altLang="x-none" sz="1200"/>
          </a:p>
        </p:txBody>
      </p:sp>
      <p:sp>
        <p:nvSpPr>
          <p:cNvPr id="29699" name="Rectangle 2"/>
          <p:cNvSpPr>
            <a:spLocks noGrp="1" noRot="1" noChangeAspect="1" noChangeArrowheads="1" noTextEdit="1"/>
          </p:cNvSpPr>
          <p:nvPr>
            <p:ph type="sldImg"/>
          </p:nvPr>
        </p:nvSpPr>
        <p:spPr>
          <a:xfrm>
            <a:off x="1143000" y="685800"/>
            <a:ext cx="4573588" cy="3430588"/>
          </a:xfrm>
          <a:ln/>
        </p:spPr>
      </p:sp>
      <p:sp>
        <p:nvSpPr>
          <p:cNvPr id="29700"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sz="1300">
                <a:ea typeface="ＭＳ Ｐゴシック" charset="-128"/>
              </a:rPr>
              <a:t>The process view takes into account some nonfunctional requirements, such as performance and system availability. It addresses concurrency and distribution, system integrity, and fault-tolerance. The process view also specifies which thread of control executes each operation of each class identified in the logical view.</a:t>
            </a:r>
          </a:p>
          <a:p>
            <a:endParaRPr lang="en-US" altLang="x-none" sz="1300">
              <a:ea typeface="ＭＳ Ｐゴシック" charset="-128"/>
            </a:endParaRPr>
          </a:p>
          <a:p>
            <a:r>
              <a:rPr lang="en-US" altLang="x-none" sz="1300">
                <a:ea typeface="ＭＳ Ｐゴシック" charset="-128"/>
              </a:rPr>
              <a:t>So the process view describes the mapping of functions to runtime elements. It concenrs the dynamics of the system. A process is a group of tasks which form a logical unit. A process can be started, stopped, resumed, etc., and there is communication between processes.</a:t>
            </a:r>
          </a:p>
          <a:p>
            <a:endParaRPr lang="en-US" altLang="x-none" sz="1300">
              <a:ea typeface="ＭＳ Ｐゴシック" charset="-128"/>
            </a:endParaRPr>
          </a:p>
          <a:p>
            <a:r>
              <a:rPr lang="en-US" altLang="x-none" sz="1300">
                <a:ea typeface="ＭＳ Ｐゴシック" charset="-128"/>
              </a:rPr>
              <a:t>Components are related by </a:t>
            </a:r>
            <a:r>
              <a:rPr lang="en-US" altLang="en-US" sz="1300">
                <a:ea typeface="ＭＳ Ｐゴシック" charset="-128"/>
              </a:rPr>
              <a:t>“</a:t>
            </a:r>
            <a:r>
              <a:rPr lang="en-US" altLang="x-none" sz="1300">
                <a:ea typeface="ＭＳ Ｐゴシック" charset="-128"/>
              </a:rPr>
              <a:t>synchronizes with</a:t>
            </a:r>
            <a:r>
              <a:rPr lang="en-US" altLang="en-US" sz="1300">
                <a:ea typeface="ＭＳ Ｐゴシック" charset="-128"/>
              </a:rPr>
              <a:t>”</a:t>
            </a:r>
            <a:endParaRPr lang="en-US" altLang="x-none" sz="130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9E9EEDB-F64A-5349-A974-4A991862FAC0}" type="slidenum">
              <a:rPr lang="nl-NL" altLang="x-none" sz="1200"/>
              <a:pPr eaLnBrk="1" hangingPunct="1"/>
              <a:t>14</a:t>
            </a:fld>
            <a:endParaRPr lang="nl-NL" altLang="x-none" sz="1200"/>
          </a:p>
        </p:txBody>
      </p:sp>
      <p:sp>
        <p:nvSpPr>
          <p:cNvPr id="31747" name="Rectangle 2"/>
          <p:cNvSpPr>
            <a:spLocks noGrp="1" noRot="1" noChangeAspect="1" noChangeArrowheads="1" noTextEdit="1"/>
          </p:cNvSpPr>
          <p:nvPr>
            <p:ph type="sldImg"/>
          </p:nvPr>
        </p:nvSpPr>
        <p:spPr>
          <a:xfrm>
            <a:off x="1143000" y="685800"/>
            <a:ext cx="4573588" cy="3430588"/>
          </a:xfrm>
          <a:ln/>
        </p:spPr>
      </p:sp>
      <p:sp>
        <p:nvSpPr>
          <p:cNvPr id="31748"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sz="1300">
                <a:ea typeface="ＭＳ Ｐゴシック" charset="-128"/>
              </a:rPr>
              <a:t>The physical view takes into account the system's nonfunctional requirements such as system availability, reliability (fault-tolerance), performance (throughput), and scalability. The software executes on a network of computers (the processing nodes). The various elements identified in the logical, process, and development views-networks, processes, tasks, and objects-must be mapped onto the various nodes. Several different physical configurations will be used-some for development and testing, others for system deployment at various sites or for different customers. The mapping of the software to the nodes must therefore be highly flexible and have a minimal impact on the source code itself.</a:t>
            </a:r>
          </a:p>
          <a:p>
            <a:endParaRPr lang="en-US" altLang="x-none" sz="1300">
              <a:ea typeface="ＭＳ Ｐゴシック" charset="-128"/>
            </a:endParaRPr>
          </a:p>
          <a:p>
            <a:r>
              <a:rPr lang="en-US" altLang="x-none" sz="1300">
                <a:ea typeface="ＭＳ Ｐゴシック" charset="-128"/>
              </a:rPr>
              <a:t>Components are related by </a:t>
            </a:r>
            <a:r>
              <a:rPr lang="en-US" altLang="en-US" sz="1300">
                <a:ea typeface="ＭＳ Ｐゴシック" charset="-128"/>
              </a:rPr>
              <a:t>“</a:t>
            </a:r>
            <a:r>
              <a:rPr lang="en-US" altLang="x-none" sz="1300">
                <a:ea typeface="ＭＳ Ｐゴシック" charset="-128"/>
              </a:rPr>
              <a:t>communicates with</a:t>
            </a:r>
            <a:r>
              <a:rPr lang="en-US" altLang="en-US" sz="1300">
                <a:ea typeface="ＭＳ Ｐゴシック" charset="-128"/>
              </a:rPr>
              <a:t>”</a:t>
            </a:r>
            <a:endParaRPr lang="en-US" altLang="x-none" sz="1300">
              <a:ea typeface="ＭＳ Ｐゴシック" charset="-128"/>
            </a:endParaRPr>
          </a:p>
          <a:p>
            <a:endParaRPr lang="en-US" altLang="x-none" sz="130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nl-NL" altLang="x-none" sz="1200"/>
              <a:t>© SE, Architecture, Hans van Vliet</a:t>
            </a:r>
          </a:p>
        </p:txBody>
      </p:sp>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B61DCB-C535-F547-A0C3-96786BB99F01}" type="slidenum">
              <a:rPr lang="nl-NL" altLang="x-none" sz="1200"/>
              <a:pPr eaLnBrk="1" hangingPunct="1"/>
              <a:t>15</a:t>
            </a:fld>
            <a:endParaRPr lang="nl-NL" altLang="x-none" sz="1200"/>
          </a:p>
        </p:txBody>
      </p:sp>
      <p:sp>
        <p:nvSpPr>
          <p:cNvPr id="33795" name="Rectangle 2"/>
          <p:cNvSpPr>
            <a:spLocks noGrp="1" noRot="1" noChangeAspect="1" noChangeArrowheads="1" noTextEdit="1"/>
          </p:cNvSpPr>
          <p:nvPr>
            <p:ph type="sldImg"/>
          </p:nvPr>
        </p:nvSpPr>
        <p:spPr>
          <a:xfrm>
            <a:off x="1143000" y="685800"/>
            <a:ext cx="4573588" cy="3430588"/>
          </a:xfrm>
          <a:ln/>
        </p:spPr>
      </p:sp>
      <p:sp>
        <p:nvSpPr>
          <p:cNvPr id="33796"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sz="1300">
                <a:ea typeface="ＭＳ Ｐゴシック" charset="-128"/>
              </a:rPr>
              <a:t>The development view focuses on the organization of the actual software modules in the software-development environment. The software is packaged in small chunks-program libraries or subsystems-that can be developed by one or more developers. The subsystems are organized in a hierarchy of layers, each layer providing a narrow and well-defined interface to the layers above it.</a:t>
            </a:r>
          </a:p>
          <a:p>
            <a:r>
              <a:rPr lang="en-US" altLang="x-none" sz="1300">
                <a:ea typeface="ＭＳ Ｐゴシック" charset="-128"/>
              </a:rPr>
              <a:t>Components are related by </a:t>
            </a:r>
            <a:r>
              <a:rPr lang="en-US" altLang="en-US" sz="1300">
                <a:ea typeface="ＭＳ Ｐゴシック" charset="-128"/>
              </a:rPr>
              <a:t>“</a:t>
            </a:r>
            <a:r>
              <a:rPr lang="en-US" altLang="x-none" sz="1300">
                <a:ea typeface="ＭＳ Ｐゴシック" charset="-128"/>
              </a:rPr>
              <a:t>is submodule of</a:t>
            </a:r>
            <a:r>
              <a:rPr lang="en-US" altLang="en-US" sz="1300">
                <a:ea typeface="ＭＳ Ｐゴシック" charset="-128"/>
              </a:rPr>
              <a:t>”</a:t>
            </a:r>
            <a:r>
              <a:rPr lang="en-US" altLang="x-none" sz="1300">
                <a:ea typeface="ＭＳ Ｐゴシック" charset="-128"/>
              </a:rPr>
              <a:t>.</a:t>
            </a:r>
          </a:p>
          <a:p>
            <a:endParaRPr lang="en-US" altLang="x-none" sz="130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ext_universitet_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laim_höger_e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0" y="6289675"/>
            <a:ext cx="56261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ctrTitle"/>
          </p:nvPr>
        </p:nvSpPr>
        <p:spPr>
          <a:xfrm>
            <a:off x="684213" y="2420938"/>
            <a:ext cx="7772400" cy="1871662"/>
          </a:xfrm>
        </p:spPr>
        <p:txBody>
          <a:bodyPr/>
          <a:lstStyle>
            <a:lvl1pPr>
              <a:defRPr/>
            </a:lvl1pPr>
          </a:lstStyle>
          <a:p>
            <a:r>
              <a:rPr lang="sv-SE"/>
              <a:t>Klicka här för att ändra format</a:t>
            </a:r>
            <a:endParaRPr lang="en-US"/>
          </a:p>
        </p:txBody>
      </p:sp>
      <p:sp>
        <p:nvSpPr>
          <p:cNvPr id="40964" name="Rectangle 4"/>
          <p:cNvSpPr>
            <a:spLocks noGrp="1" noChangeArrowheads="1"/>
          </p:cNvSpPr>
          <p:nvPr>
            <p:ph type="subTitle" idx="1"/>
          </p:nvPr>
        </p:nvSpPr>
        <p:spPr>
          <a:xfrm>
            <a:off x="1371600" y="4724400"/>
            <a:ext cx="6400800" cy="914400"/>
          </a:xfrm>
        </p:spPr>
        <p:txBody>
          <a:bodyPr/>
          <a:lstStyle>
            <a:lvl1pPr marL="0" indent="0" algn="ctr">
              <a:buFont typeface="Arial" charset="0"/>
              <a:buNone/>
              <a:defRPr>
                <a:effectLst>
                  <a:outerShdw blurRad="38100" dist="38100" dir="2700000" algn="tl">
                    <a:srgbClr val="C0C0C0"/>
                  </a:outerShdw>
                </a:effectLst>
              </a:defRPr>
            </a:lvl1pPr>
          </a:lstStyle>
          <a:p>
            <a:r>
              <a:rPr lang="sv-SE"/>
              <a:t>Klicka här för att ändra format på underrubrik i bakgrunden</a:t>
            </a:r>
            <a:endParaRPr lang="en-US"/>
          </a:p>
        </p:txBody>
      </p:sp>
    </p:spTree>
    <p:extLst>
      <p:ext uri="{BB962C8B-B14F-4D97-AF65-F5344CB8AC3E}">
        <p14:creationId xmlns:p14="http://schemas.microsoft.com/office/powerpoint/2010/main" val="78642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D2198F6E-9A0A-C84E-8F82-670B7064EF0E}" type="slidenum">
              <a:rPr lang="en-US" altLang="x-none"/>
              <a:pPr/>
              <a:t>‹#›</a:t>
            </a:fld>
            <a:endParaRPr lang="en-US" altLang="x-none"/>
          </a:p>
        </p:txBody>
      </p:sp>
    </p:spTree>
    <p:extLst>
      <p:ext uri="{BB962C8B-B14F-4D97-AF65-F5344CB8AC3E}">
        <p14:creationId xmlns:p14="http://schemas.microsoft.com/office/powerpoint/2010/main" val="51510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97650" y="981075"/>
            <a:ext cx="2006600" cy="4962525"/>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574675" y="981075"/>
            <a:ext cx="5870575" cy="4962525"/>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34B6F292-191E-924C-B81D-62EAD6646C4A}" type="slidenum">
              <a:rPr lang="en-US" altLang="x-none"/>
              <a:pPr/>
              <a:t>‹#›</a:t>
            </a:fld>
            <a:endParaRPr lang="en-US" altLang="x-none"/>
          </a:p>
        </p:txBody>
      </p:sp>
    </p:spTree>
    <p:extLst>
      <p:ext uri="{BB962C8B-B14F-4D97-AF65-F5344CB8AC3E}">
        <p14:creationId xmlns:p14="http://schemas.microsoft.com/office/powerpoint/2010/main" val="80984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6BC2F434-2DAD-984F-A3C9-7CDA9A276CC0}" type="slidenum">
              <a:rPr lang="en-US" altLang="x-none"/>
              <a:pPr/>
              <a:t>‹#›</a:t>
            </a:fld>
            <a:endParaRPr lang="en-US" altLang="x-none"/>
          </a:p>
        </p:txBody>
      </p:sp>
    </p:spTree>
    <p:extLst>
      <p:ext uri="{BB962C8B-B14F-4D97-AF65-F5344CB8AC3E}">
        <p14:creationId xmlns:p14="http://schemas.microsoft.com/office/powerpoint/2010/main" val="26547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quarter" idx="2"/>
          </p:nvPr>
        </p:nvSpPr>
        <p:spPr>
          <a:xfrm>
            <a:off x="4665663" y="21336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innehåll 4"/>
          <p:cNvSpPr>
            <a:spLocks noGrp="1"/>
          </p:cNvSpPr>
          <p:nvPr>
            <p:ph sz="quarter" idx="3"/>
          </p:nvPr>
        </p:nvSpPr>
        <p:spPr>
          <a:xfrm>
            <a:off x="4665663" y="41148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Rectangle 26"/>
          <p:cNvSpPr>
            <a:spLocks noGrp="1" noChangeArrowheads="1"/>
          </p:cNvSpPr>
          <p:nvPr>
            <p:ph type="sldNum" sz="quarter" idx="10"/>
          </p:nvPr>
        </p:nvSpPr>
        <p:spPr>
          <a:ln/>
        </p:spPr>
        <p:txBody>
          <a:bodyPr/>
          <a:lstStyle>
            <a:lvl1pPr>
              <a:defRPr/>
            </a:lvl1pPr>
          </a:lstStyle>
          <a:p>
            <a:fld id="{666F7AC8-724D-C943-B4AD-402A2C9FA502}" type="slidenum">
              <a:rPr lang="en-US" altLang="x-none"/>
              <a:pPr/>
              <a:t>‹#›</a:t>
            </a:fld>
            <a:endParaRPr lang="en-US" altLang="x-none"/>
          </a:p>
        </p:txBody>
      </p:sp>
    </p:spTree>
    <p:extLst>
      <p:ext uri="{BB962C8B-B14F-4D97-AF65-F5344CB8AC3E}">
        <p14:creationId xmlns:p14="http://schemas.microsoft.com/office/powerpoint/2010/main" val="152297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6F3220A9-B9E0-734E-A249-84A59C2465C9}" type="slidenum">
              <a:rPr lang="en-US" altLang="x-none"/>
              <a:pPr/>
              <a:t>‹#›</a:t>
            </a:fld>
            <a:endParaRPr lang="en-US" altLang="x-none"/>
          </a:p>
        </p:txBody>
      </p:sp>
    </p:spTree>
    <p:extLst>
      <p:ext uri="{BB962C8B-B14F-4D97-AF65-F5344CB8AC3E}">
        <p14:creationId xmlns:p14="http://schemas.microsoft.com/office/powerpoint/2010/main" val="181158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26"/>
          <p:cNvSpPr>
            <a:spLocks noGrp="1" noChangeArrowheads="1"/>
          </p:cNvSpPr>
          <p:nvPr>
            <p:ph type="sldNum" sz="quarter" idx="10"/>
          </p:nvPr>
        </p:nvSpPr>
        <p:spPr>
          <a:ln/>
        </p:spPr>
        <p:txBody>
          <a:bodyPr/>
          <a:lstStyle>
            <a:lvl1pPr>
              <a:defRPr/>
            </a:lvl1pPr>
          </a:lstStyle>
          <a:p>
            <a:fld id="{2CE161C3-D9AD-D548-8CC2-2A19C4686DAC}" type="slidenum">
              <a:rPr lang="en-US" altLang="x-none"/>
              <a:pPr/>
              <a:t>‹#›</a:t>
            </a:fld>
            <a:endParaRPr lang="en-US" altLang="x-none"/>
          </a:p>
        </p:txBody>
      </p:sp>
    </p:spTree>
    <p:extLst>
      <p:ext uri="{BB962C8B-B14F-4D97-AF65-F5344CB8AC3E}">
        <p14:creationId xmlns:p14="http://schemas.microsoft.com/office/powerpoint/2010/main" val="32011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574675" y="2133600"/>
            <a:ext cx="3938588"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A2713B91-F132-CD48-A8D8-0DD5C9AC1AD0}" type="slidenum">
              <a:rPr lang="en-US" altLang="x-none"/>
              <a:pPr/>
              <a:t>‹#›</a:t>
            </a:fld>
            <a:endParaRPr lang="en-US" altLang="x-none"/>
          </a:p>
        </p:txBody>
      </p:sp>
    </p:spTree>
    <p:extLst>
      <p:ext uri="{BB962C8B-B14F-4D97-AF65-F5344CB8AC3E}">
        <p14:creationId xmlns:p14="http://schemas.microsoft.com/office/powerpoint/2010/main" val="7508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26"/>
          <p:cNvSpPr>
            <a:spLocks noGrp="1" noChangeArrowheads="1"/>
          </p:cNvSpPr>
          <p:nvPr>
            <p:ph type="sldNum" sz="quarter" idx="10"/>
          </p:nvPr>
        </p:nvSpPr>
        <p:spPr>
          <a:ln/>
        </p:spPr>
        <p:txBody>
          <a:bodyPr/>
          <a:lstStyle>
            <a:lvl1pPr>
              <a:defRPr/>
            </a:lvl1pPr>
          </a:lstStyle>
          <a:p>
            <a:fld id="{F79EF6AD-2A98-8841-A6EC-751446A41916}" type="slidenum">
              <a:rPr lang="en-US" altLang="x-none"/>
              <a:pPr/>
              <a:t>‹#›</a:t>
            </a:fld>
            <a:endParaRPr lang="en-US" altLang="x-none"/>
          </a:p>
        </p:txBody>
      </p:sp>
    </p:spTree>
    <p:extLst>
      <p:ext uri="{BB962C8B-B14F-4D97-AF65-F5344CB8AC3E}">
        <p14:creationId xmlns:p14="http://schemas.microsoft.com/office/powerpoint/2010/main" val="161986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26"/>
          <p:cNvSpPr>
            <a:spLocks noGrp="1" noChangeArrowheads="1"/>
          </p:cNvSpPr>
          <p:nvPr>
            <p:ph type="sldNum" sz="quarter" idx="10"/>
          </p:nvPr>
        </p:nvSpPr>
        <p:spPr>
          <a:ln/>
        </p:spPr>
        <p:txBody>
          <a:bodyPr/>
          <a:lstStyle>
            <a:lvl1pPr>
              <a:defRPr/>
            </a:lvl1pPr>
          </a:lstStyle>
          <a:p>
            <a:fld id="{14679C65-30BE-B049-BC93-9C89E7BD1E8F}" type="slidenum">
              <a:rPr lang="en-US" altLang="x-none"/>
              <a:pPr/>
              <a:t>‹#›</a:t>
            </a:fld>
            <a:endParaRPr lang="en-US" altLang="x-none"/>
          </a:p>
        </p:txBody>
      </p:sp>
    </p:spTree>
    <p:extLst>
      <p:ext uri="{BB962C8B-B14F-4D97-AF65-F5344CB8AC3E}">
        <p14:creationId xmlns:p14="http://schemas.microsoft.com/office/powerpoint/2010/main" val="14522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26"/>
          <p:cNvSpPr>
            <a:spLocks noGrp="1" noChangeArrowheads="1"/>
          </p:cNvSpPr>
          <p:nvPr>
            <p:ph type="sldNum" sz="quarter" idx="10"/>
          </p:nvPr>
        </p:nvSpPr>
        <p:spPr>
          <a:ln/>
        </p:spPr>
        <p:txBody>
          <a:bodyPr/>
          <a:lstStyle>
            <a:lvl1pPr>
              <a:defRPr/>
            </a:lvl1pPr>
          </a:lstStyle>
          <a:p>
            <a:fld id="{46EB800C-276F-1441-9D06-59000E223C23}" type="slidenum">
              <a:rPr lang="en-US" altLang="x-none"/>
              <a:pPr/>
              <a:t>‹#›</a:t>
            </a:fld>
            <a:endParaRPr lang="en-US" altLang="x-none"/>
          </a:p>
        </p:txBody>
      </p:sp>
    </p:spTree>
    <p:extLst>
      <p:ext uri="{BB962C8B-B14F-4D97-AF65-F5344CB8AC3E}">
        <p14:creationId xmlns:p14="http://schemas.microsoft.com/office/powerpoint/2010/main" val="193943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8267371A-4193-E943-89D0-D88254A448C9}" type="slidenum">
              <a:rPr lang="en-US" altLang="x-none"/>
              <a:pPr/>
              <a:t>‹#›</a:t>
            </a:fld>
            <a:endParaRPr lang="en-US" altLang="x-none"/>
          </a:p>
        </p:txBody>
      </p:sp>
    </p:spTree>
    <p:extLst>
      <p:ext uri="{BB962C8B-B14F-4D97-AF65-F5344CB8AC3E}">
        <p14:creationId xmlns:p14="http://schemas.microsoft.com/office/powerpoint/2010/main" val="152084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7AB49B5F-FE34-9C41-998B-A2727B0AA195}" type="slidenum">
              <a:rPr lang="en-US" altLang="x-none"/>
              <a:pPr/>
              <a:t>‹#›</a:t>
            </a:fld>
            <a:endParaRPr lang="en-US" altLang="x-none"/>
          </a:p>
        </p:txBody>
      </p:sp>
    </p:spTree>
    <p:extLst>
      <p:ext uri="{BB962C8B-B14F-4D97-AF65-F5344CB8AC3E}">
        <p14:creationId xmlns:p14="http://schemas.microsoft.com/office/powerpoint/2010/main" val="151746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p:cNvPicPr>
            <a:picLocks noChangeAspect="1" noChangeArrowheads="1"/>
          </p:cNvPicPr>
          <p:nvPr/>
        </p:nvPicPr>
        <p:blipFill>
          <a:blip r:embed="rId15">
            <a:lum bright="46000" contrast="-40000"/>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684213" y="981075"/>
            <a:ext cx="7920037" cy="1025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sv-SE"/>
              <a:t>Title</a:t>
            </a:r>
          </a:p>
        </p:txBody>
      </p:sp>
      <p:sp>
        <p:nvSpPr>
          <p:cNvPr id="1028" name="Rectangle 3"/>
          <p:cNvSpPr>
            <a:spLocks noGrp="1" noChangeArrowheads="1"/>
          </p:cNvSpPr>
          <p:nvPr>
            <p:ph type="body" idx="1"/>
          </p:nvPr>
        </p:nvSpPr>
        <p:spPr bwMode="auto">
          <a:xfrm>
            <a:off x="574675" y="2133600"/>
            <a:ext cx="80295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pic>
        <p:nvPicPr>
          <p:cNvPr id="1029" name="Picture 19" descr="Text_universitet_e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0" descr="Claim_höger_eng"/>
          <p:cNvPicPr>
            <a:picLocks noChangeAspect="1" noChangeArrowheads="1"/>
          </p:cNvPicPr>
          <p:nvPr/>
        </p:nvPicPr>
        <p:blipFill>
          <a:blip r:embed="rId17">
            <a:extLst>
              <a:ext uri="{28A0092B-C50C-407E-A947-70E740481C1C}">
                <a14:useLocalDpi xmlns:a14="http://schemas.microsoft.com/office/drawing/2010/main" val="0"/>
              </a:ext>
            </a:extLst>
          </a:blip>
          <a:srcRect l="89137"/>
          <a:stretch>
            <a:fillRect/>
          </a:stretch>
        </p:blipFill>
        <p:spPr bwMode="auto">
          <a:xfrm>
            <a:off x="8532813" y="6289675"/>
            <a:ext cx="6111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ChangeArrowheads="1"/>
          </p:cNvSpPr>
          <p:nvPr/>
        </p:nvSpPr>
        <p:spPr bwMode="auto">
          <a:xfrm>
            <a:off x="0" y="1268413"/>
            <a:ext cx="468313" cy="431800"/>
          </a:xfrm>
          <a:prstGeom prst="rect">
            <a:avLst/>
          </a:prstGeom>
          <a:solidFill>
            <a:srgbClr val="D0001D"/>
          </a:solidFill>
          <a:ln w="12700">
            <a:solidFill>
              <a:schemeClr val="bg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sp>
        <p:nvSpPr>
          <p:cNvPr id="1050" name="Rectangle 26"/>
          <p:cNvSpPr>
            <a:spLocks noGrp="1" noChangeArrowheads="1"/>
          </p:cNvSpPr>
          <p:nvPr>
            <p:ph type="sldNum" sz="quarter" idx="4"/>
          </p:nvPr>
        </p:nvSpPr>
        <p:spPr bwMode="auto">
          <a:xfrm>
            <a:off x="63722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Black" charset="0"/>
              </a:defRPr>
            </a:lvl1pPr>
          </a:lstStyle>
          <a:p>
            <a:fld id="{6A1D627D-DBB1-2046-B765-B5E273898922}"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6pPr>
      <a:lvl7pPr marL="9144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7pPr>
      <a:lvl8pPr marL="13716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8pPr>
      <a:lvl9pPr marL="18288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2800" b="1">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b="1">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b="1">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b="1">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b="1">
          <a:solidFill>
            <a:schemeClr val="tx1"/>
          </a:solidFill>
          <a:latin typeface="+mn-lt"/>
        </a:defRPr>
      </a:lvl6pPr>
      <a:lvl7pPr marL="2971800" indent="-228600" algn="l" rtl="0" eaLnBrk="1" fontAlgn="base" hangingPunct="1">
        <a:spcBef>
          <a:spcPct val="20000"/>
        </a:spcBef>
        <a:spcAft>
          <a:spcPct val="0"/>
        </a:spcAft>
        <a:buChar char="»"/>
        <a:defRPr b="1">
          <a:solidFill>
            <a:schemeClr val="tx1"/>
          </a:solidFill>
          <a:latin typeface="+mn-lt"/>
        </a:defRPr>
      </a:lvl7pPr>
      <a:lvl8pPr marL="3429000" indent="-228600" algn="l" rtl="0" eaLnBrk="1" fontAlgn="base" hangingPunct="1">
        <a:spcBef>
          <a:spcPct val="20000"/>
        </a:spcBef>
        <a:spcAft>
          <a:spcPct val="0"/>
        </a:spcAft>
        <a:buChar char="»"/>
        <a:defRPr b="1">
          <a:solidFill>
            <a:schemeClr val="tx1"/>
          </a:solidFill>
          <a:latin typeface="+mn-lt"/>
        </a:defRPr>
      </a:lvl8pPr>
      <a:lvl9pPr marL="3886200" indent="-228600" algn="l" rtl="0" eaLnBrk="1" fontAlgn="base" hangingPunct="1">
        <a:spcBef>
          <a:spcPct val="20000"/>
        </a:spcBef>
        <a:spcAft>
          <a:spcPct val="0"/>
        </a:spcAft>
        <a:buChar char="»"/>
        <a:defRPr b="1">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destroyallsoftware.com/talks/useing-youre-types-good" TargetMode="External"/><Relationship Id="rId2" Type="http://schemas.openxmlformats.org/officeDocument/2006/relationships/hyperlink" Target="https://www.destroyallsoftware.com/talks/wa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ocwnns57cYQ"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cgeo/cge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484313"/>
            <a:ext cx="7772400" cy="1871662"/>
          </a:xfrm>
        </p:spPr>
        <p:txBody>
          <a:bodyPr/>
          <a:lstStyle/>
          <a:p>
            <a:r>
              <a:rPr lang="en-US" altLang="x-none">
                <a:ea typeface="ＭＳ Ｐゴシック" charset="-128"/>
              </a:rPr>
              <a:t>Software Engineering</a:t>
            </a:r>
          </a:p>
        </p:txBody>
      </p:sp>
      <p:sp>
        <p:nvSpPr>
          <p:cNvPr id="3" name="Subtitle 2"/>
          <p:cNvSpPr>
            <a:spLocks noGrp="1"/>
          </p:cNvSpPr>
          <p:nvPr>
            <p:ph type="subTitle" idx="1"/>
          </p:nvPr>
        </p:nvSpPr>
        <p:spPr>
          <a:xfrm>
            <a:off x="107950" y="2565400"/>
            <a:ext cx="8928100" cy="914400"/>
          </a:xfrm>
        </p:spPr>
        <p:txBody>
          <a:bodyPr/>
          <a:lstStyle/>
          <a:p>
            <a:r>
              <a:rPr lang="en-US" altLang="x-none" dirty="0">
                <a:ea typeface="ＭＳ Ｐゴシック" charset="-128"/>
              </a:rPr>
              <a:t>Lecture 3 – Designing, Understanding and Visualizing Software Architecture</a:t>
            </a:r>
          </a:p>
        </p:txBody>
      </p:sp>
      <p:pic>
        <p:nvPicPr>
          <p:cNvPr id="1638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644900"/>
            <a:ext cx="81280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5"/>
          <p:cNvSpPr txBox="1">
            <a:spLocks noChangeArrowheads="1"/>
          </p:cNvSpPr>
          <p:nvPr/>
        </p:nvSpPr>
        <p:spPr bwMode="auto">
          <a:xfrm>
            <a:off x="107950" y="6608763"/>
            <a:ext cx="4030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200"/>
              <a:t>Slides inspired by Richard Taylor, University of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r>
              <a:rPr lang="en-US" altLang="x-none">
                <a:ea typeface="ＭＳ Ｐゴシック" charset="-128"/>
              </a:rPr>
              <a:t>Viewpoint specification</a:t>
            </a:r>
          </a:p>
        </p:txBody>
      </p:sp>
      <p:sp>
        <p:nvSpPr>
          <p:cNvPr id="22530" name="Rectangle 3"/>
          <p:cNvSpPr>
            <a:spLocks noGrp="1" noChangeArrowheads="1"/>
          </p:cNvSpPr>
          <p:nvPr>
            <p:ph idx="1"/>
          </p:nvPr>
        </p:nvSpPr>
        <p:spPr/>
        <p:txBody>
          <a:bodyPr/>
          <a:lstStyle/>
          <a:p>
            <a:endParaRPr lang="en-US" altLang="x-none">
              <a:ea typeface="ＭＳ Ｐゴシック" charset="-128"/>
            </a:endParaRPr>
          </a:p>
          <a:p>
            <a:r>
              <a:rPr lang="en-US" altLang="x-none">
                <a:ea typeface="ＭＳ Ｐゴシック" charset="-128"/>
              </a:rPr>
              <a:t>Viewpoint name</a:t>
            </a:r>
          </a:p>
          <a:p>
            <a:r>
              <a:rPr lang="en-US" altLang="x-none">
                <a:ea typeface="ＭＳ Ｐゴシック" charset="-128"/>
              </a:rPr>
              <a:t>Stakeholders addressed</a:t>
            </a:r>
          </a:p>
          <a:p>
            <a:r>
              <a:rPr lang="en-US" altLang="x-none">
                <a:ea typeface="ＭＳ Ｐゴシック" charset="-128"/>
              </a:rPr>
              <a:t>Concerns addressed</a:t>
            </a:r>
          </a:p>
          <a:p>
            <a:r>
              <a:rPr lang="en-US" altLang="x-none">
                <a:ea typeface="ＭＳ Ｐゴシック" charset="-128"/>
              </a:rPr>
              <a:t>Language, modeling techniques</a:t>
            </a:r>
          </a:p>
        </p:txBody>
      </p:sp>
      <p:sp>
        <p:nvSpPr>
          <p:cNvPr id="2253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7469F4F-BC89-F143-839C-DCC97CB2C06B}" type="slidenum">
              <a:rPr lang="nl-NL" altLang="x-none" sz="1400">
                <a:latin typeface="Arial Black" charset="0"/>
              </a:rPr>
              <a:pPr eaLnBrk="1" hangingPunct="1"/>
              <a:t>10</a:t>
            </a:fld>
            <a:endParaRPr lang="nl-NL" altLang="x-none" sz="1400">
              <a:latin typeface="Arial Black"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p:txBody>
          <a:bodyPr/>
          <a:lstStyle/>
          <a:p>
            <a:r>
              <a:rPr lang="en-US" altLang="x-none">
                <a:ea typeface="ＭＳ Ｐゴシック" charset="-128"/>
              </a:rPr>
              <a:t>Kruchten</a:t>
            </a:r>
            <a:r>
              <a:rPr lang="en-US" altLang="en-US">
                <a:ea typeface="ＭＳ Ｐゴシック" charset="-128"/>
              </a:rPr>
              <a:t>’</a:t>
            </a:r>
            <a:r>
              <a:rPr lang="en-US" altLang="x-none">
                <a:ea typeface="ＭＳ Ｐゴシック" charset="-128"/>
              </a:rPr>
              <a:t>s 4+1 view model</a:t>
            </a:r>
          </a:p>
        </p:txBody>
      </p:sp>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260D9EB-ECE6-FE42-9854-F662AD0818A9}" type="slidenum">
              <a:rPr lang="nl-NL" altLang="x-none" sz="1400">
                <a:latin typeface="Arial Black" charset="0"/>
              </a:rPr>
              <a:pPr eaLnBrk="1" hangingPunct="1"/>
              <a:t>11</a:t>
            </a:fld>
            <a:endParaRPr lang="nl-NL" altLang="x-none" sz="1400">
              <a:latin typeface="Arial Black" charset="0"/>
            </a:endParaRPr>
          </a:p>
        </p:txBody>
      </p:sp>
      <p:sp>
        <p:nvSpPr>
          <p:cNvPr id="910339" name="Rectangle 3"/>
          <p:cNvSpPr>
            <a:spLocks noChangeArrowheads="1"/>
          </p:cNvSpPr>
          <p:nvPr/>
        </p:nvSpPr>
        <p:spPr bwMode="auto">
          <a:xfrm>
            <a:off x="3224213" y="23098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a:ea typeface="ＭＳ Ｐゴシック" charset="0"/>
              <a:cs typeface="ＭＳ Ｐゴシック" charset="0"/>
            </a:endParaRPr>
          </a:p>
        </p:txBody>
      </p:sp>
      <p:graphicFrame>
        <p:nvGraphicFramePr>
          <p:cNvPr id="24580" name="Object 4"/>
          <p:cNvGraphicFramePr>
            <a:graphicFrameLocks noChangeAspect="1"/>
          </p:cNvGraphicFramePr>
          <p:nvPr/>
        </p:nvGraphicFramePr>
        <p:xfrm>
          <a:off x="2124075" y="2205038"/>
          <a:ext cx="4953000" cy="4111625"/>
        </p:xfrm>
        <a:graphic>
          <a:graphicData uri="http://schemas.openxmlformats.org/presentationml/2006/ole">
            <mc:AlternateContent xmlns:mc="http://schemas.openxmlformats.org/markup-compatibility/2006">
              <mc:Choice xmlns:v="urn:schemas-microsoft-com:vml" Requires="v">
                <p:oleObj spid="_x0000_s1025" name="Picture" r:id="rId4" imgW="3573640" imgH="2975235" progId="Word.Picture.8">
                  <p:embed/>
                </p:oleObj>
              </mc:Choice>
              <mc:Fallback>
                <p:oleObj name="Picture" r:id="rId4" imgW="3573640" imgH="2975235" progId="Word.Picture.8">
                  <p:embed/>
                  <p:pic>
                    <p:nvPicPr>
                      <p:cNvPr id="245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205038"/>
                        <a:ext cx="495300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lstStyle/>
          <a:p>
            <a:r>
              <a:rPr lang="en-US" altLang="x-none">
                <a:ea typeface="ＭＳ Ｐゴシック" charset="-128"/>
              </a:rPr>
              <a:t>4 + 1: Logical Viewpoint </a:t>
            </a:r>
          </a:p>
        </p:txBody>
      </p:sp>
      <p:sp>
        <p:nvSpPr>
          <p:cNvPr id="26626" name="Rectangle 3"/>
          <p:cNvSpPr>
            <a:spLocks noGrp="1" noChangeArrowheads="1"/>
          </p:cNvSpPr>
          <p:nvPr>
            <p:ph idx="1"/>
          </p:nvPr>
        </p:nvSpPr>
        <p:spPr/>
        <p:txBody>
          <a:bodyPr/>
          <a:lstStyle/>
          <a:p>
            <a:r>
              <a:rPr lang="en-US" altLang="x-none" dirty="0">
                <a:ea typeface="ＭＳ Ｐゴシック" charset="-128"/>
              </a:rPr>
              <a:t>functional requirements</a:t>
            </a:r>
          </a:p>
          <a:p>
            <a:pPr lvl="1"/>
            <a:r>
              <a:rPr lang="en-US" altLang="x-none" dirty="0">
                <a:ea typeface="ＭＳ Ｐゴシック" charset="-128"/>
              </a:rPr>
              <a:t>the services the system should provide to its end users.</a:t>
            </a:r>
          </a:p>
          <a:p>
            <a:r>
              <a:rPr lang="en-US" altLang="x-none" dirty="0">
                <a:ea typeface="ＭＳ Ｐゴシック" charset="-128"/>
              </a:rPr>
              <a:t>key abstractions</a:t>
            </a:r>
          </a:p>
          <a:p>
            <a:pPr lvl="1"/>
            <a:r>
              <a:rPr lang="en-US" altLang="x-none" dirty="0">
                <a:ea typeface="ＭＳ Ｐゴシック" charset="-128"/>
              </a:rPr>
              <a:t>classes and interactions amongst them.</a:t>
            </a:r>
          </a:p>
          <a:p>
            <a:r>
              <a:rPr lang="en-US" altLang="x-none" dirty="0">
                <a:ea typeface="ＭＳ Ｐゴシック" charset="-128"/>
              </a:rPr>
              <a:t>Class diagram, activity diagram, state diagram, etc.</a:t>
            </a:r>
          </a:p>
          <a:p>
            <a:endParaRPr lang="en-US" altLang="x-none" dirty="0">
              <a:ea typeface="ＭＳ Ｐゴシック" charset="-128"/>
            </a:endParaRPr>
          </a:p>
        </p:txBody>
      </p:sp>
      <p:sp>
        <p:nvSpPr>
          <p:cNvPr id="26627"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D2C2128-02C0-DC42-95AD-5650BC0ECE0D}" type="slidenum">
              <a:rPr lang="nl-NL" altLang="x-none" sz="1400">
                <a:latin typeface="Arial Black" charset="0"/>
              </a:rPr>
              <a:pPr eaLnBrk="1" hangingPunct="1"/>
              <a:t>12</a:t>
            </a:fld>
            <a:endParaRPr lang="nl-NL" altLang="x-none" sz="1400">
              <a:latin typeface="Arial Black"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ltLang="x-none">
                <a:ea typeface="ＭＳ Ｐゴシック" charset="-128"/>
              </a:rPr>
              <a:t>4 + 1: Process Viewpoint</a:t>
            </a:r>
          </a:p>
        </p:txBody>
      </p:sp>
      <p:sp>
        <p:nvSpPr>
          <p:cNvPr id="28674" name="Rectangle 3"/>
          <p:cNvSpPr>
            <a:spLocks noGrp="1" noChangeArrowheads="1"/>
          </p:cNvSpPr>
          <p:nvPr>
            <p:ph idx="1"/>
          </p:nvPr>
        </p:nvSpPr>
        <p:spPr/>
        <p:txBody>
          <a:bodyPr/>
          <a:lstStyle/>
          <a:p>
            <a:r>
              <a:rPr lang="en-US" altLang="x-none" dirty="0">
                <a:ea typeface="ＭＳ Ｐゴシック" charset="-128"/>
              </a:rPr>
              <a:t>concurrent aspects at runtime </a:t>
            </a:r>
          </a:p>
          <a:p>
            <a:pPr lvl="1"/>
            <a:r>
              <a:rPr lang="en-US" altLang="x-none" dirty="0">
                <a:ea typeface="ＭＳ Ｐゴシック" charset="-128"/>
              </a:rPr>
              <a:t>tasks, threads, processes and their interactions</a:t>
            </a:r>
          </a:p>
          <a:p>
            <a:r>
              <a:rPr lang="en-US" altLang="x-none" dirty="0">
                <a:ea typeface="ＭＳ Ｐゴシック" charset="-128"/>
              </a:rPr>
              <a:t>nonfunctional requirements</a:t>
            </a:r>
          </a:p>
          <a:p>
            <a:pPr lvl="1"/>
            <a:r>
              <a:rPr lang="en-US" altLang="x-none" dirty="0">
                <a:ea typeface="ＭＳ Ｐゴシック" charset="-128"/>
              </a:rPr>
              <a:t>performance, system availability, concurrency and distribution, system integrity, and fault-tolerance.</a:t>
            </a:r>
          </a:p>
          <a:p>
            <a:r>
              <a:rPr lang="en-US" altLang="x-none" dirty="0">
                <a:ea typeface="ＭＳ Ｐゴシック" charset="-128"/>
              </a:rPr>
              <a:t>Activity diagram, sequence diagram, etc.</a:t>
            </a:r>
          </a:p>
          <a:p>
            <a:endParaRPr lang="en-US" altLang="x-none" dirty="0">
              <a:ea typeface="ＭＳ Ｐゴシック" charset="-128"/>
            </a:endParaRPr>
          </a:p>
        </p:txBody>
      </p:sp>
      <p:sp>
        <p:nvSpPr>
          <p:cNvPr id="28675"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15A488-ADAE-D947-A6F6-355BE773CCB2}" type="slidenum">
              <a:rPr lang="nl-NL" altLang="x-none" sz="1400">
                <a:latin typeface="Arial Black" charset="0"/>
              </a:rPr>
              <a:pPr eaLnBrk="1" hangingPunct="1"/>
              <a:t>13</a:t>
            </a:fld>
            <a:endParaRPr lang="nl-NL" altLang="x-none" sz="1400">
              <a:latin typeface="Arial Black"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r>
              <a:rPr lang="en-US" altLang="x-none">
                <a:ea typeface="ＭＳ Ｐゴシック" charset="-128"/>
              </a:rPr>
              <a:t>4 + 1: Deployment Viewpoint</a:t>
            </a:r>
          </a:p>
        </p:txBody>
      </p:sp>
      <p:sp>
        <p:nvSpPr>
          <p:cNvPr id="30722" name="Rectangle 3"/>
          <p:cNvSpPr>
            <a:spLocks noGrp="1" noChangeArrowheads="1"/>
          </p:cNvSpPr>
          <p:nvPr>
            <p:ph idx="1"/>
          </p:nvPr>
        </p:nvSpPr>
        <p:spPr/>
        <p:txBody>
          <a:bodyPr/>
          <a:lstStyle/>
          <a:p>
            <a:pPr>
              <a:lnSpc>
                <a:spcPct val="90000"/>
              </a:lnSpc>
            </a:pPr>
            <a:r>
              <a:rPr lang="en-US" altLang="x-none" dirty="0">
                <a:ea typeface="ＭＳ Ｐゴシック" charset="-128"/>
              </a:rPr>
              <a:t>Also Physical viewpoint </a:t>
            </a:r>
          </a:p>
          <a:p>
            <a:pPr>
              <a:lnSpc>
                <a:spcPct val="90000"/>
              </a:lnSpc>
            </a:pPr>
            <a:r>
              <a:rPr lang="en-US" altLang="x-none" dirty="0">
                <a:ea typeface="ＭＳ Ｐゴシック" charset="-128"/>
              </a:rPr>
              <a:t>Like a module diagram mapped on Device node and Execution environment node</a:t>
            </a:r>
          </a:p>
          <a:p>
            <a:pPr>
              <a:lnSpc>
                <a:spcPct val="90000"/>
              </a:lnSpc>
            </a:pPr>
            <a:r>
              <a:rPr lang="en-US" altLang="x-none" dirty="0">
                <a:ea typeface="ＭＳ Ｐゴシック" charset="-128"/>
              </a:rPr>
              <a:t>How the various elements must be mapped onto the various nodes. </a:t>
            </a:r>
          </a:p>
          <a:p>
            <a:pPr>
              <a:lnSpc>
                <a:spcPct val="90000"/>
              </a:lnSpc>
            </a:pPr>
            <a:r>
              <a:rPr lang="en-US" altLang="x-none" dirty="0">
                <a:ea typeface="ＭＳ Ｐゴシック" charset="-128"/>
              </a:rPr>
              <a:t>the system's nonfunctional requirements</a:t>
            </a:r>
          </a:p>
          <a:p>
            <a:pPr lvl="1">
              <a:lnSpc>
                <a:spcPct val="90000"/>
              </a:lnSpc>
            </a:pPr>
            <a:r>
              <a:rPr lang="en-US" altLang="x-none" dirty="0">
                <a:ea typeface="ＭＳ Ｐゴシック" charset="-128"/>
              </a:rPr>
              <a:t>system availability, reliability (fault-tolerance), performance (throughput), and scalability.</a:t>
            </a:r>
          </a:p>
        </p:txBody>
      </p:sp>
      <p:sp>
        <p:nvSpPr>
          <p:cNvPr id="3072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4D93CE0-A476-2940-B50E-DF35727E0E10}" type="slidenum">
              <a:rPr lang="nl-NL" altLang="x-none" sz="1400">
                <a:latin typeface="Arial Black" charset="0"/>
              </a:rPr>
              <a:pPr eaLnBrk="1" hangingPunct="1"/>
              <a:t>14</a:t>
            </a:fld>
            <a:endParaRPr lang="nl-NL" altLang="x-none" sz="1400">
              <a:latin typeface="Arial Black"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r>
              <a:rPr lang="en-US" altLang="x-none" sz="3200">
                <a:ea typeface="ＭＳ Ｐゴシック" charset="-128"/>
              </a:rPr>
              <a:t>4 + 1: Implementation Viewpoint</a:t>
            </a:r>
          </a:p>
        </p:txBody>
      </p:sp>
      <p:sp>
        <p:nvSpPr>
          <p:cNvPr id="32770" name="Rectangle 3"/>
          <p:cNvSpPr>
            <a:spLocks noGrp="1" noChangeArrowheads="1"/>
          </p:cNvSpPr>
          <p:nvPr>
            <p:ph idx="1"/>
          </p:nvPr>
        </p:nvSpPr>
        <p:spPr/>
        <p:txBody>
          <a:bodyPr/>
          <a:lstStyle/>
          <a:p>
            <a:r>
              <a:rPr lang="en-US" altLang="x-none" dirty="0">
                <a:ea typeface="ＭＳ Ｐゴシック" charset="-128"/>
              </a:rPr>
              <a:t>organization of the actual software modules in the software-development environment.</a:t>
            </a:r>
          </a:p>
          <a:p>
            <a:r>
              <a:rPr lang="en-US" altLang="x-none" dirty="0">
                <a:ea typeface="ＭＳ Ｐゴシック" charset="-128"/>
              </a:rPr>
              <a:t>small chunks-program libraries or subsystems</a:t>
            </a:r>
          </a:p>
          <a:p>
            <a:pPr lvl="1"/>
            <a:r>
              <a:rPr lang="en-US" altLang="x-none" dirty="0">
                <a:ea typeface="ＭＳ Ｐゴシック" charset="-128"/>
              </a:rPr>
              <a:t>can be developed by one or more developers.</a:t>
            </a:r>
          </a:p>
          <a:p>
            <a:r>
              <a:rPr lang="en-US" altLang="x-none" dirty="0">
                <a:ea typeface="ＭＳ Ｐゴシック" charset="-128"/>
              </a:rPr>
              <a:t>Component diagram, package diagram, etc.</a:t>
            </a:r>
          </a:p>
        </p:txBody>
      </p:sp>
      <p:sp>
        <p:nvSpPr>
          <p:cNvPr id="3277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A49EC4D-31C0-BF46-BD78-41CD5308795E}" type="slidenum">
              <a:rPr lang="nl-NL" altLang="x-none" sz="1400">
                <a:latin typeface="Arial Black" charset="0"/>
              </a:rPr>
              <a:pPr eaLnBrk="1" hangingPunct="1"/>
              <a:t>15</a:t>
            </a:fld>
            <a:endParaRPr lang="nl-NL" altLang="x-none" sz="1400">
              <a:latin typeface="Arial Black"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p:txBody>
          <a:bodyPr/>
          <a:lstStyle/>
          <a:p>
            <a:r>
              <a:rPr lang="en-US" altLang="x-none">
                <a:ea typeface="ＭＳ Ｐゴシック" charset="-128"/>
              </a:rPr>
              <a:t>4 + 1: Scenario Viewpoint</a:t>
            </a:r>
          </a:p>
        </p:txBody>
      </p:sp>
      <p:sp>
        <p:nvSpPr>
          <p:cNvPr id="34818" name="Rectangle 3"/>
          <p:cNvSpPr>
            <a:spLocks noGrp="1" noChangeArrowheads="1"/>
          </p:cNvSpPr>
          <p:nvPr>
            <p:ph idx="1"/>
          </p:nvPr>
        </p:nvSpPr>
        <p:spPr/>
        <p:txBody>
          <a:bodyPr/>
          <a:lstStyle/>
          <a:p>
            <a:pPr>
              <a:lnSpc>
                <a:spcPct val="90000"/>
              </a:lnSpc>
            </a:pPr>
            <a:r>
              <a:rPr lang="en-US" altLang="x-none" dirty="0">
                <a:ea typeface="ＭＳ Ｐゴシック" charset="-128"/>
              </a:rPr>
              <a:t>small subset of important scenarios (e.g., use cases)</a:t>
            </a:r>
          </a:p>
          <a:p>
            <a:pPr lvl="1">
              <a:lnSpc>
                <a:spcPct val="90000"/>
              </a:lnSpc>
            </a:pPr>
            <a:r>
              <a:rPr lang="en-US" altLang="x-none" dirty="0">
                <a:ea typeface="ＭＳ Ｐゴシック" charset="-128"/>
              </a:rPr>
              <a:t>shows that the elements of the four viewpoints work together seamlessly.</a:t>
            </a:r>
          </a:p>
          <a:p>
            <a:pPr>
              <a:lnSpc>
                <a:spcPct val="90000"/>
              </a:lnSpc>
            </a:pPr>
            <a:r>
              <a:rPr lang="en-US" altLang="x-none" dirty="0">
                <a:ea typeface="ＭＳ Ｐゴシック" charset="-128"/>
              </a:rPr>
              <a:t>redundant with the other ones (</a:t>
            </a:r>
            <a:r>
              <a:rPr lang="en-US" altLang="x-none" dirty="0">
                <a:ea typeface="ＭＳ Ｐゴシック" charset="-128"/>
                <a:sym typeface="Wingdings"/>
              </a:rPr>
              <a:t> </a:t>
            </a:r>
            <a:r>
              <a:rPr lang="en-US" altLang="x-none" dirty="0">
                <a:ea typeface="ＭＳ Ｐゴシック" charset="-128"/>
              </a:rPr>
              <a:t>the "+1")</a:t>
            </a:r>
          </a:p>
          <a:p>
            <a:pPr lvl="1">
              <a:lnSpc>
                <a:spcPct val="90000"/>
              </a:lnSpc>
            </a:pPr>
            <a:r>
              <a:rPr lang="en-US" altLang="x-none" dirty="0">
                <a:ea typeface="ＭＳ Ｐゴシック" charset="-128"/>
              </a:rPr>
              <a:t>helps designers discover architectural elements</a:t>
            </a:r>
          </a:p>
          <a:p>
            <a:pPr lvl="1">
              <a:lnSpc>
                <a:spcPct val="90000"/>
              </a:lnSpc>
            </a:pPr>
            <a:r>
              <a:rPr lang="en-US" altLang="x-none" dirty="0">
                <a:ea typeface="ＭＳ Ｐゴシック" charset="-128"/>
              </a:rPr>
              <a:t>validates and illustrates the architecture design</a:t>
            </a:r>
          </a:p>
          <a:p>
            <a:pPr lvl="2">
              <a:lnSpc>
                <a:spcPct val="90000"/>
              </a:lnSpc>
            </a:pPr>
            <a:r>
              <a:rPr lang="en-US" altLang="x-none" dirty="0">
                <a:ea typeface="ＭＳ Ｐゴシック" charset="-128"/>
              </a:rPr>
              <a:t>on paper</a:t>
            </a:r>
          </a:p>
          <a:p>
            <a:pPr lvl="2">
              <a:lnSpc>
                <a:spcPct val="90000"/>
              </a:lnSpc>
            </a:pPr>
            <a:r>
              <a:rPr lang="en-US" altLang="x-none" dirty="0">
                <a:ea typeface="ＭＳ Ｐゴシック" charset="-128"/>
              </a:rPr>
              <a:t>as the starting point for the tests</a:t>
            </a:r>
          </a:p>
        </p:txBody>
      </p:sp>
      <p:sp>
        <p:nvSpPr>
          <p:cNvPr id="34819"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69F56D-26D9-8F48-9139-F5DC153CC026}" type="slidenum">
              <a:rPr lang="nl-NL" altLang="x-none" sz="1400">
                <a:latin typeface="Arial Black" charset="0"/>
              </a:rPr>
              <a:pPr eaLnBrk="1" hangingPunct="1"/>
              <a:t>16</a:t>
            </a:fld>
            <a:endParaRPr lang="nl-NL" altLang="x-none" sz="1400">
              <a:latin typeface="Arial Black"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r>
              <a:rPr lang="en-US" altLang="x-none">
                <a:ea typeface="ＭＳ Ｐゴシック" charset="-128"/>
              </a:rPr>
              <a:t>Architectural views (view = representation of a structure)</a:t>
            </a:r>
          </a:p>
        </p:txBody>
      </p:sp>
      <p:sp>
        <p:nvSpPr>
          <p:cNvPr id="36866" name="Rectangle 3"/>
          <p:cNvSpPr>
            <a:spLocks noGrp="1" noChangeArrowheads="1"/>
          </p:cNvSpPr>
          <p:nvPr>
            <p:ph idx="1"/>
          </p:nvPr>
        </p:nvSpPr>
        <p:spPr/>
        <p:txBody>
          <a:bodyPr/>
          <a:lstStyle/>
          <a:p>
            <a:r>
              <a:rPr lang="en-US" altLang="x-none">
                <a:ea typeface="ＭＳ Ｐゴシック" charset="-128"/>
              </a:rPr>
              <a:t>Module views</a:t>
            </a:r>
          </a:p>
          <a:p>
            <a:pPr lvl="1"/>
            <a:r>
              <a:rPr lang="en-US" altLang="x-none" sz="1800">
                <a:ea typeface="ＭＳ Ｐゴシック" charset="-128"/>
              </a:rPr>
              <a:t>Module is unit of implementation</a:t>
            </a:r>
          </a:p>
          <a:p>
            <a:pPr lvl="1"/>
            <a:r>
              <a:rPr lang="en-US" altLang="x-none" sz="1800">
                <a:ea typeface="ＭＳ Ｐゴシック" charset="-128"/>
              </a:rPr>
              <a:t>Decomposition, uses, layered, class</a:t>
            </a:r>
          </a:p>
          <a:p>
            <a:r>
              <a:rPr lang="en-US" altLang="x-none">
                <a:ea typeface="ＭＳ Ｐゴシック" charset="-128"/>
              </a:rPr>
              <a:t>Component and connector (C &amp; C) views</a:t>
            </a:r>
          </a:p>
          <a:p>
            <a:pPr lvl="1"/>
            <a:r>
              <a:rPr lang="en-US" altLang="x-none" sz="1800">
                <a:ea typeface="ＭＳ Ｐゴシック" charset="-128"/>
              </a:rPr>
              <a:t>These are runtime elements</a:t>
            </a:r>
          </a:p>
          <a:p>
            <a:pPr lvl="1"/>
            <a:r>
              <a:rPr lang="en-US" altLang="x-none" sz="1800">
                <a:ea typeface="ＭＳ Ｐゴシック" charset="-128"/>
              </a:rPr>
              <a:t>Process (communication), concurrency, shared data (repository), client-server</a:t>
            </a:r>
          </a:p>
          <a:p>
            <a:r>
              <a:rPr lang="en-US" altLang="x-none">
                <a:ea typeface="ＭＳ Ｐゴシック" charset="-128"/>
              </a:rPr>
              <a:t>Allocation views</a:t>
            </a:r>
          </a:p>
          <a:p>
            <a:pPr lvl="1"/>
            <a:r>
              <a:rPr lang="en-US" altLang="x-none" sz="1800">
                <a:ea typeface="ＭＳ Ｐゴシック" charset="-128"/>
              </a:rPr>
              <a:t>Relationship between software elements and environment</a:t>
            </a:r>
          </a:p>
          <a:p>
            <a:pPr lvl="1"/>
            <a:r>
              <a:rPr lang="en-US" altLang="x-none" sz="1800">
                <a:ea typeface="ＭＳ Ｐゴシック" charset="-128"/>
              </a:rPr>
              <a:t>Work assignment, deployment, implementation</a:t>
            </a:r>
          </a:p>
        </p:txBody>
      </p:sp>
      <p:sp>
        <p:nvSpPr>
          <p:cNvPr id="36867"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5FD1E23-3F12-0A41-B83A-A23B438C1453}" type="slidenum">
              <a:rPr lang="nl-NL" altLang="x-none" sz="1400">
                <a:latin typeface="Arial Black" charset="0"/>
              </a:rPr>
              <a:pPr eaLnBrk="1" hangingPunct="1"/>
              <a:t>17</a:t>
            </a:fld>
            <a:endParaRPr lang="nl-NL" altLang="x-none" sz="1400">
              <a:latin typeface="Arial Black"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r>
              <a:rPr lang="en-US" altLang="x-none">
                <a:ea typeface="ＭＳ Ｐゴシック" charset="-128"/>
              </a:rPr>
              <a:t>Module views</a:t>
            </a:r>
          </a:p>
        </p:txBody>
      </p:sp>
      <p:sp>
        <p:nvSpPr>
          <p:cNvPr id="38914" name="Rectangle 3"/>
          <p:cNvSpPr>
            <a:spLocks noGrp="1" noChangeArrowheads="1"/>
          </p:cNvSpPr>
          <p:nvPr>
            <p:ph idx="1"/>
          </p:nvPr>
        </p:nvSpPr>
        <p:spPr/>
        <p:txBody>
          <a:bodyPr/>
          <a:lstStyle/>
          <a:p>
            <a:r>
              <a:rPr lang="en-US" altLang="x-none" dirty="0">
                <a:ea typeface="ＭＳ Ｐゴシック" charset="-128"/>
              </a:rPr>
              <a:t>Decomposition: units are related by </a:t>
            </a:r>
            <a:r>
              <a:rPr lang="en-US" altLang="en-US" dirty="0">
                <a:ea typeface="ＭＳ Ｐゴシック" charset="-128"/>
              </a:rPr>
              <a:t>“</a:t>
            </a:r>
            <a:r>
              <a:rPr lang="en-US" altLang="x-none" dirty="0">
                <a:ea typeface="ＭＳ Ｐゴシック" charset="-128"/>
              </a:rPr>
              <a:t>is a submodule of</a:t>
            </a:r>
            <a:r>
              <a:rPr lang="en-US" altLang="en-US" dirty="0">
                <a:ea typeface="ＭＳ Ｐゴシック" charset="-128"/>
              </a:rPr>
              <a:t>”</a:t>
            </a:r>
          </a:p>
          <a:p>
            <a:pPr lvl="1"/>
            <a:r>
              <a:rPr lang="en-US" altLang="x-none" dirty="0">
                <a:ea typeface="ＭＳ Ｐゴシック" charset="-128"/>
              </a:rPr>
              <a:t>larger modules are composed of smaller ones</a:t>
            </a:r>
          </a:p>
          <a:p>
            <a:r>
              <a:rPr lang="en-US" altLang="x-none" dirty="0">
                <a:ea typeface="ＭＳ Ｐゴシック" charset="-128"/>
              </a:rPr>
              <a:t>Uses: relation is </a:t>
            </a:r>
            <a:r>
              <a:rPr lang="en-US" altLang="en-US" dirty="0">
                <a:ea typeface="ＭＳ Ｐゴシック" charset="-128"/>
              </a:rPr>
              <a:t>“</a:t>
            </a:r>
            <a:r>
              <a:rPr lang="en-US" altLang="x-none" dirty="0">
                <a:ea typeface="ＭＳ Ｐゴシック" charset="-128"/>
              </a:rPr>
              <a:t>uses</a:t>
            </a:r>
            <a:r>
              <a:rPr lang="en-US" altLang="en-US" dirty="0">
                <a:ea typeface="ＭＳ Ｐゴシック" charset="-128"/>
              </a:rPr>
              <a:t>”</a:t>
            </a:r>
            <a:r>
              <a:rPr lang="en-US" altLang="x-none" dirty="0">
                <a:ea typeface="ＭＳ Ｐゴシック" charset="-128"/>
              </a:rPr>
              <a:t> (calls, passes information to, </a:t>
            </a:r>
            <a:r>
              <a:rPr lang="en-US" altLang="x-none" dirty="0" err="1">
                <a:ea typeface="ＭＳ Ｐゴシック" charset="-128"/>
              </a:rPr>
              <a:t>etc</a:t>
            </a:r>
            <a:r>
              <a:rPr lang="en-US" altLang="x-none" dirty="0">
                <a:ea typeface="ＭＳ Ｐゴシック" charset="-128"/>
              </a:rPr>
              <a:t>). </a:t>
            </a:r>
          </a:p>
          <a:p>
            <a:pPr lvl="1"/>
            <a:r>
              <a:rPr lang="en-US" altLang="x-none" dirty="0">
                <a:ea typeface="ＭＳ Ｐゴシック" charset="-128"/>
              </a:rPr>
              <a:t>Important for modifiability</a:t>
            </a:r>
          </a:p>
          <a:p>
            <a:r>
              <a:rPr lang="en-US" altLang="x-none" dirty="0">
                <a:ea typeface="ＭＳ Ｐゴシック" charset="-128"/>
              </a:rPr>
              <a:t>Layered is special case of uses, layer </a:t>
            </a:r>
            <a:r>
              <a:rPr lang="en-US" altLang="x-none" i="1" dirty="0">
                <a:ea typeface="ＭＳ Ｐゴシック" charset="-128"/>
              </a:rPr>
              <a:t>n</a:t>
            </a:r>
            <a:r>
              <a:rPr lang="en-US" altLang="x-none" dirty="0">
                <a:ea typeface="ＭＳ Ｐゴシック" charset="-128"/>
              </a:rPr>
              <a:t> can only use modules from layers &lt;</a:t>
            </a:r>
            <a:r>
              <a:rPr lang="en-US" altLang="x-none" i="1" dirty="0">
                <a:ea typeface="ＭＳ Ｐゴシック" charset="-128"/>
              </a:rPr>
              <a:t>n</a:t>
            </a:r>
          </a:p>
          <a:p>
            <a:r>
              <a:rPr lang="en-US" altLang="x-none" dirty="0">
                <a:ea typeface="ＭＳ Ｐゴシック" charset="-128"/>
              </a:rPr>
              <a:t>Class: generalization, relation </a:t>
            </a:r>
            <a:r>
              <a:rPr lang="en-US" altLang="en-US" dirty="0">
                <a:ea typeface="ＭＳ Ｐゴシック" charset="-128"/>
              </a:rPr>
              <a:t>“</a:t>
            </a:r>
            <a:r>
              <a:rPr lang="en-US" altLang="x-none" dirty="0">
                <a:ea typeface="ＭＳ Ｐゴシック" charset="-128"/>
              </a:rPr>
              <a:t>inherits from</a:t>
            </a:r>
            <a:r>
              <a:rPr lang="en-US" altLang="en-US" dirty="0">
                <a:ea typeface="ＭＳ Ｐゴシック" charset="-128"/>
              </a:rPr>
              <a:t>”</a:t>
            </a:r>
            <a:endParaRPr lang="en-US" altLang="x-none" dirty="0">
              <a:ea typeface="ＭＳ Ｐゴシック" charset="-128"/>
            </a:endParaRPr>
          </a:p>
        </p:txBody>
      </p:sp>
      <p:sp>
        <p:nvSpPr>
          <p:cNvPr id="38915"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4B0A95D-2DF7-8142-80D0-84048CD3E972}" type="slidenum">
              <a:rPr lang="nl-NL" altLang="x-none" sz="1400">
                <a:latin typeface="Arial Black" charset="0"/>
              </a:rPr>
              <a:pPr eaLnBrk="1" hangingPunct="1"/>
              <a:t>18</a:t>
            </a:fld>
            <a:endParaRPr lang="nl-NL" altLang="x-none" sz="1400">
              <a:latin typeface="Arial Black"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706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B790BC-C44E-8740-BFB8-F442F90F259B}" type="slidenum">
              <a:rPr lang="en-US" altLang="x-none" sz="1400">
                <a:latin typeface="Arial Black" charset="0"/>
              </a:rPr>
              <a:pPr eaLnBrk="1" hangingPunct="1"/>
              <a:t>19</a:t>
            </a:fld>
            <a:endParaRPr lang="en-US" altLang="x-none" sz="1400">
              <a:latin typeface="Arial Black" charset="0"/>
            </a:endParaRPr>
          </a:p>
        </p:txBody>
      </p:sp>
      <p:pic>
        <p:nvPicPr>
          <p:cNvPr id="70659" name="Picture 2" descr="Screen Shot 2016-09-07 at 10.03.3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144000"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85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AB1DA-510F-CE42-BADB-024929F24461}"/>
              </a:ext>
            </a:extLst>
          </p:cNvPr>
          <p:cNvSpPr>
            <a:spLocks noGrp="1"/>
          </p:cNvSpPr>
          <p:nvPr>
            <p:ph type="title"/>
          </p:nvPr>
        </p:nvSpPr>
        <p:spPr/>
        <p:txBody>
          <a:bodyPr/>
          <a:lstStyle/>
          <a:p>
            <a:pPr algn="ctr"/>
            <a:r>
              <a:rPr lang="sv-SE" dirty="0"/>
              <a:t>WAT</a:t>
            </a:r>
          </a:p>
        </p:txBody>
      </p:sp>
      <p:sp>
        <p:nvSpPr>
          <p:cNvPr id="4" name="Slide Number Placeholder 3">
            <a:extLst>
              <a:ext uri="{FF2B5EF4-FFF2-40B4-BE49-F238E27FC236}">
                <a16:creationId xmlns:a16="http://schemas.microsoft.com/office/drawing/2014/main" id="{A65DB92A-5270-4A40-94E0-A99527F2FCBC}"/>
              </a:ext>
            </a:extLst>
          </p:cNvPr>
          <p:cNvSpPr>
            <a:spLocks noGrp="1"/>
          </p:cNvSpPr>
          <p:nvPr>
            <p:ph type="sldNum" sz="quarter" idx="10"/>
          </p:nvPr>
        </p:nvSpPr>
        <p:spPr/>
        <p:txBody>
          <a:bodyPr/>
          <a:lstStyle/>
          <a:p>
            <a:fld id="{6F3220A9-B9E0-734E-A249-84A59C2465C9}" type="slidenum">
              <a:rPr lang="en-US" altLang="x-none" smtClean="0"/>
              <a:pPr/>
              <a:t>2</a:t>
            </a:fld>
            <a:endParaRPr lang="en-US" altLang="x-none"/>
          </a:p>
        </p:txBody>
      </p:sp>
      <p:sp>
        <p:nvSpPr>
          <p:cNvPr id="6" name="TextBox 5">
            <a:extLst>
              <a:ext uri="{FF2B5EF4-FFF2-40B4-BE49-F238E27FC236}">
                <a16:creationId xmlns:a16="http://schemas.microsoft.com/office/drawing/2014/main" id="{69C78673-2ECE-B144-BD71-665176D07969}"/>
              </a:ext>
            </a:extLst>
          </p:cNvPr>
          <p:cNvSpPr txBox="1"/>
          <p:nvPr/>
        </p:nvSpPr>
        <p:spPr>
          <a:xfrm>
            <a:off x="2196958" y="2924944"/>
            <a:ext cx="4750083" cy="369332"/>
          </a:xfrm>
          <a:prstGeom prst="rect">
            <a:avLst/>
          </a:prstGeom>
          <a:noFill/>
        </p:spPr>
        <p:txBody>
          <a:bodyPr wrap="none" rtlCol="0">
            <a:spAutoFit/>
          </a:bodyPr>
          <a:lstStyle/>
          <a:p>
            <a:r>
              <a:rPr lang="sv-SE" dirty="0">
                <a:hlinkClick r:id="rId2"/>
              </a:rPr>
              <a:t>https://www.destroyallsoftware.com/talks/wat</a:t>
            </a:r>
            <a:endParaRPr lang="sv-SE" dirty="0"/>
          </a:p>
        </p:txBody>
      </p:sp>
      <p:sp>
        <p:nvSpPr>
          <p:cNvPr id="7" name="TextBox 6">
            <a:extLst>
              <a:ext uri="{FF2B5EF4-FFF2-40B4-BE49-F238E27FC236}">
                <a16:creationId xmlns:a16="http://schemas.microsoft.com/office/drawing/2014/main" id="{51423196-4C29-0B49-B112-3D12C6925313}"/>
              </a:ext>
            </a:extLst>
          </p:cNvPr>
          <p:cNvSpPr txBox="1"/>
          <p:nvPr/>
        </p:nvSpPr>
        <p:spPr>
          <a:xfrm>
            <a:off x="1100503" y="3843288"/>
            <a:ext cx="6942991" cy="369332"/>
          </a:xfrm>
          <a:prstGeom prst="rect">
            <a:avLst/>
          </a:prstGeom>
          <a:noFill/>
        </p:spPr>
        <p:txBody>
          <a:bodyPr wrap="none" rtlCol="0">
            <a:spAutoFit/>
          </a:bodyPr>
          <a:lstStyle/>
          <a:p>
            <a:r>
              <a:rPr lang="sv-SE" dirty="0">
                <a:hlinkClick r:id="rId3"/>
              </a:rPr>
              <a:t>https://www.destroyallsoftware.com/talks/useing-youre-types-good</a:t>
            </a:r>
            <a:endParaRPr lang="sv-SE" dirty="0"/>
          </a:p>
        </p:txBody>
      </p:sp>
    </p:spTree>
    <p:extLst>
      <p:ext uri="{BB962C8B-B14F-4D97-AF65-F5344CB8AC3E}">
        <p14:creationId xmlns:p14="http://schemas.microsoft.com/office/powerpoint/2010/main" val="275868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ltLang="x-none">
                <a:ea typeface="ＭＳ Ｐゴシック" charset="-128"/>
              </a:rPr>
              <a:t>Component and connector views</a:t>
            </a:r>
          </a:p>
        </p:txBody>
      </p:sp>
      <p:sp>
        <p:nvSpPr>
          <p:cNvPr id="40962" name="Rectangle 3"/>
          <p:cNvSpPr>
            <a:spLocks noGrp="1" noChangeArrowheads="1"/>
          </p:cNvSpPr>
          <p:nvPr>
            <p:ph idx="1"/>
          </p:nvPr>
        </p:nvSpPr>
        <p:spPr/>
        <p:txBody>
          <a:bodyPr/>
          <a:lstStyle/>
          <a:p>
            <a:r>
              <a:rPr lang="en-US" altLang="x-none">
                <a:ea typeface="ＭＳ Ｐゴシック" charset="-128"/>
              </a:rPr>
              <a:t>Process: units are processes, connected by communication or synchronization</a:t>
            </a:r>
          </a:p>
          <a:p>
            <a:r>
              <a:rPr lang="en-US" altLang="x-none">
                <a:ea typeface="ＭＳ Ｐゴシック" charset="-128"/>
              </a:rPr>
              <a:t>Concurrency: to determine opportunities for parallelism (connector = logical thread)</a:t>
            </a:r>
          </a:p>
          <a:p>
            <a:r>
              <a:rPr lang="en-US" altLang="x-none">
                <a:ea typeface="ＭＳ Ｐゴシック" charset="-128"/>
              </a:rPr>
              <a:t>Shared data: shows how data is produced and consumed</a:t>
            </a:r>
          </a:p>
          <a:p>
            <a:r>
              <a:rPr lang="en-US" altLang="x-none">
                <a:ea typeface="ＭＳ Ｐゴシック" charset="-128"/>
              </a:rPr>
              <a:t>Client-server: cooperating clients and servers</a:t>
            </a:r>
          </a:p>
        </p:txBody>
      </p:sp>
      <p:sp>
        <p:nvSpPr>
          <p:cNvPr id="4096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AB71F6-8299-6C47-84BC-E1E58B86D2D0}" type="slidenum">
              <a:rPr lang="nl-NL" altLang="x-none" sz="1400">
                <a:latin typeface="Arial Black" charset="0"/>
              </a:rPr>
              <a:pPr eaLnBrk="1" hangingPunct="1"/>
              <a:t>20</a:t>
            </a:fld>
            <a:endParaRPr lang="nl-NL" altLang="x-none" sz="1400">
              <a:latin typeface="Arial Black"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6758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85F136-E7A1-DE43-9407-480B313C8F4E}" type="slidenum">
              <a:rPr lang="en-US" altLang="x-none" sz="1400">
                <a:latin typeface="Arial Black" charset="0"/>
              </a:rPr>
              <a:pPr eaLnBrk="1" hangingPunct="1"/>
              <a:t>21</a:t>
            </a:fld>
            <a:endParaRPr lang="en-US" altLang="x-none" sz="1400">
              <a:latin typeface="Arial Black" charset="0"/>
            </a:endParaRPr>
          </a:p>
        </p:txBody>
      </p:sp>
      <p:pic>
        <p:nvPicPr>
          <p:cNvPr id="67587" name="Picture 2" descr="Screen Shot 2016-09-07 at 10.07.3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0"/>
            <a:ext cx="7264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r>
              <a:rPr lang="en-US" altLang="x-none">
                <a:ea typeface="ＭＳ Ｐゴシック" charset="-128"/>
              </a:rPr>
              <a:t>Allocation views</a:t>
            </a:r>
          </a:p>
        </p:txBody>
      </p:sp>
      <p:sp>
        <p:nvSpPr>
          <p:cNvPr id="43010" name="Rectangle 3"/>
          <p:cNvSpPr>
            <a:spLocks noGrp="1" noChangeArrowheads="1"/>
          </p:cNvSpPr>
          <p:nvPr>
            <p:ph idx="1"/>
          </p:nvPr>
        </p:nvSpPr>
        <p:spPr>
          <a:xfrm>
            <a:off x="574675" y="2133600"/>
            <a:ext cx="4284663" cy="3810000"/>
          </a:xfrm>
        </p:spPr>
        <p:txBody>
          <a:bodyPr/>
          <a:lstStyle/>
          <a:p>
            <a:r>
              <a:rPr lang="en-US" altLang="x-none">
                <a:ea typeface="ＭＳ Ｐゴシック" charset="-128"/>
              </a:rPr>
              <a:t>Deployment: how software is assigned to hardware elements</a:t>
            </a:r>
          </a:p>
          <a:p>
            <a:r>
              <a:rPr lang="en-US" altLang="x-none">
                <a:ea typeface="ＭＳ Ｐゴシック" charset="-128"/>
              </a:rPr>
              <a:t>Implementation: how software is mapped onto file structures</a:t>
            </a:r>
          </a:p>
          <a:p>
            <a:r>
              <a:rPr lang="en-US" altLang="x-none">
                <a:ea typeface="ＭＳ Ｐゴシック" charset="-128"/>
              </a:rPr>
              <a:t>Work assignment: who is doing what</a:t>
            </a:r>
          </a:p>
        </p:txBody>
      </p:sp>
      <p:sp>
        <p:nvSpPr>
          <p:cNvPr id="4301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5366D1-3898-0B41-92B8-A5ED16A30410}" type="slidenum">
              <a:rPr lang="nl-NL" altLang="x-none" sz="1400">
                <a:latin typeface="Arial Black" charset="0"/>
              </a:rPr>
              <a:pPr eaLnBrk="1" hangingPunct="1"/>
              <a:t>22</a:t>
            </a:fld>
            <a:endParaRPr lang="nl-NL" altLang="x-none" sz="1400">
              <a:latin typeface="Arial Black" charset="0"/>
            </a:endParaRPr>
          </a:p>
        </p:txBody>
      </p:sp>
      <p:pic>
        <p:nvPicPr>
          <p:cNvPr id="43012" name="Picture 1"/>
          <p:cNvPicPr>
            <a:picLocks noChangeAspect="1"/>
          </p:cNvPicPr>
          <p:nvPr/>
        </p:nvPicPr>
        <p:blipFill>
          <a:blip r:embed="rId3">
            <a:extLst>
              <a:ext uri="{28A0092B-C50C-407E-A947-70E740481C1C}">
                <a14:useLocalDpi xmlns:a14="http://schemas.microsoft.com/office/drawing/2010/main" val="0"/>
              </a:ext>
            </a:extLst>
          </a:blip>
          <a:srcRect l="16727" r="19041" b="9918"/>
          <a:stretch>
            <a:fillRect/>
          </a:stretch>
        </p:blipFill>
        <p:spPr bwMode="auto">
          <a:xfrm>
            <a:off x="5076825" y="2060575"/>
            <a:ext cx="363061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r>
              <a:rPr lang="en-US" altLang="x-none">
                <a:ea typeface="ＭＳ Ｐゴシック" charset="-128"/>
              </a:rPr>
              <a:t>How to decide on which viewpoints</a:t>
            </a:r>
          </a:p>
        </p:txBody>
      </p:sp>
      <p:sp>
        <p:nvSpPr>
          <p:cNvPr id="45058" name="Rectangle 3"/>
          <p:cNvSpPr>
            <a:spLocks noGrp="1" noChangeArrowheads="1"/>
          </p:cNvSpPr>
          <p:nvPr>
            <p:ph idx="1"/>
          </p:nvPr>
        </p:nvSpPr>
        <p:spPr/>
        <p:txBody>
          <a:bodyPr/>
          <a:lstStyle/>
          <a:p>
            <a:endParaRPr lang="en-US" altLang="x-none">
              <a:ea typeface="ＭＳ Ｐゴシック" charset="-128"/>
            </a:endParaRPr>
          </a:p>
          <a:p>
            <a:r>
              <a:rPr lang="en-US" altLang="x-none">
                <a:ea typeface="ＭＳ Ｐゴシック" charset="-128"/>
              </a:rPr>
              <a:t>What are the stakeholders and their concerns?</a:t>
            </a:r>
          </a:p>
          <a:p>
            <a:endParaRPr lang="en-US" altLang="x-none">
              <a:ea typeface="ＭＳ Ｐゴシック" charset="-128"/>
            </a:endParaRPr>
          </a:p>
          <a:p>
            <a:r>
              <a:rPr lang="en-US" altLang="x-none">
                <a:ea typeface="ＭＳ Ｐゴシック" charset="-128"/>
              </a:rPr>
              <a:t>Which viewpoints address these concerns?</a:t>
            </a:r>
          </a:p>
          <a:p>
            <a:endParaRPr lang="en-US" altLang="x-none">
              <a:ea typeface="ＭＳ Ｐゴシック" charset="-128"/>
            </a:endParaRPr>
          </a:p>
          <a:p>
            <a:r>
              <a:rPr lang="en-US" altLang="x-none">
                <a:ea typeface="ＭＳ Ｐゴシック" charset="-128"/>
              </a:rPr>
              <a:t>Prioritize and possibly combine viewpoints</a:t>
            </a:r>
          </a:p>
        </p:txBody>
      </p:sp>
      <p:sp>
        <p:nvSpPr>
          <p:cNvPr id="45059"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8C42A95-450E-B84D-BC60-9F49AF945970}" type="slidenum">
              <a:rPr lang="nl-NL" altLang="x-none" sz="1400">
                <a:latin typeface="Arial Black" charset="0"/>
              </a:rPr>
              <a:pPr eaLnBrk="1" hangingPunct="1"/>
              <a:t>23</a:t>
            </a:fld>
            <a:endParaRPr lang="nl-NL" altLang="x-none" sz="1400">
              <a:latin typeface="Arial Black"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BCBE0F1-C725-8A49-ABCD-1498E974CB23}" type="slidenum">
              <a:rPr lang="en-US" altLang="x-none" sz="1400">
                <a:latin typeface="Arial Black" charset="0"/>
              </a:rPr>
              <a:pPr eaLnBrk="1" hangingPunct="1"/>
              <a:t>24</a:t>
            </a:fld>
            <a:endParaRPr lang="en-US" altLang="x-none" sz="1400">
              <a:latin typeface="Arial Black" charset="0"/>
            </a:endParaRPr>
          </a:p>
        </p:txBody>
      </p:sp>
      <p:sp>
        <p:nvSpPr>
          <p:cNvPr id="5" name="Title 4"/>
          <p:cNvSpPr>
            <a:spLocks noGrp="1"/>
          </p:cNvSpPr>
          <p:nvPr>
            <p:ph type="title" idx="4294967295"/>
          </p:nvPr>
        </p:nvSpPr>
        <p:spPr>
          <a:xfrm>
            <a:off x="684213" y="2924175"/>
            <a:ext cx="7772400" cy="1362075"/>
          </a:xfrm>
        </p:spPr>
        <p:txBody>
          <a:bodyPr/>
          <a:lstStyle/>
          <a:p>
            <a:r>
              <a:rPr lang="en-US" altLang="x-none">
                <a:ea typeface="ＭＳ Ｐゴシック" charset="-128"/>
              </a:rPr>
              <a:t>The typical Architectural view</a:t>
            </a:r>
            <a:br>
              <a:rPr lang="en-US" altLang="x-none">
                <a:ea typeface="ＭＳ Ｐゴシック" charset="-128"/>
              </a:rPr>
            </a:br>
            <a:r>
              <a:rPr lang="en-US" altLang="x-none">
                <a:ea typeface="ＭＳ Ｐゴシック" charset="-128"/>
              </a:rPr>
              <a:t> </a:t>
            </a:r>
            <a:r>
              <a:rPr lang="en-US" altLang="x-none" sz="2400">
                <a:ea typeface="ＭＳ Ｐゴシック" charset="-128"/>
              </a:rPr>
              <a:t>- which may not be so good for development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387350"/>
            <a:ext cx="9144000" cy="724535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696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758E4D0-7C26-B34E-A326-B0B45E8F0A9D}" type="slidenum">
              <a:rPr lang="en-US" altLang="x-none" sz="1400">
                <a:latin typeface="Arial Black" charset="0"/>
              </a:rPr>
              <a:pPr eaLnBrk="1" hangingPunct="1"/>
              <a:t>25</a:t>
            </a:fld>
            <a:endParaRPr lang="en-US" altLang="x-none" sz="1400">
              <a:latin typeface="Arial Black" charset="0"/>
            </a:endParaRPr>
          </a:p>
        </p:txBody>
      </p:sp>
      <p:pic>
        <p:nvPicPr>
          <p:cNvPr id="69635" name="Picture 1" descr="Generic_Architecture-Rev-6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163" y="-242888"/>
            <a:ext cx="8878887"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706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EB790BC-C44E-8740-BFB8-F442F90F259B}" type="slidenum">
              <a:rPr lang="en-US" altLang="x-none" sz="1400">
                <a:latin typeface="Arial Black" charset="0"/>
              </a:rPr>
              <a:pPr eaLnBrk="1" hangingPunct="1"/>
              <a:t>26</a:t>
            </a:fld>
            <a:endParaRPr lang="en-US" altLang="x-none" sz="1400">
              <a:latin typeface="Arial Black" charset="0"/>
            </a:endParaRPr>
          </a:p>
        </p:txBody>
      </p:sp>
      <p:pic>
        <p:nvPicPr>
          <p:cNvPr id="70659" name="Picture 2" descr="Screen Shot 2016-09-07 at 10.03.3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144000"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CF93CF6-DC11-154D-8945-5736679073C8}" type="slidenum">
              <a:rPr lang="en-US" altLang="x-none" sz="1400">
                <a:latin typeface="Arial Black" charset="0"/>
              </a:rPr>
              <a:pPr eaLnBrk="1" hangingPunct="1"/>
              <a:t>27</a:t>
            </a:fld>
            <a:endParaRPr lang="en-US" altLang="x-none" sz="1400">
              <a:latin typeface="Arial Black" charset="0"/>
            </a:endParaRPr>
          </a:p>
        </p:txBody>
      </p:sp>
      <p:sp>
        <p:nvSpPr>
          <p:cNvPr id="71682" name="TextBox 2"/>
          <p:cNvSpPr txBox="1">
            <a:spLocks noChangeArrowheads="1"/>
          </p:cNvSpPr>
          <p:nvPr/>
        </p:nvSpPr>
        <p:spPr bwMode="auto">
          <a:xfrm>
            <a:off x="900113" y="3429000"/>
            <a:ext cx="7607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a:t>For whom is that architecture for? Will it stay updated?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7270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8F92EC-42A8-C541-87DE-52D6B79759DD}" type="slidenum">
              <a:rPr lang="en-US" altLang="x-none" sz="1400">
                <a:latin typeface="Arial Black" charset="0"/>
              </a:rPr>
              <a:pPr eaLnBrk="1" hangingPunct="1"/>
              <a:t>28</a:t>
            </a:fld>
            <a:endParaRPr lang="en-US" altLang="x-none" sz="1400">
              <a:latin typeface="Arial Black" charset="0"/>
            </a:endParaRPr>
          </a:p>
        </p:txBody>
      </p:sp>
      <p:pic>
        <p:nvPicPr>
          <p:cNvPr id="72707" name="Picture 2" descr="Screen Shot 2016-09-07 at 10.07.3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0"/>
            <a:ext cx="7264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0"/>
          </a:xfrm>
          <a:prstGeom prst="rect">
            <a:avLst/>
          </a:prstGeom>
          <a:solidFill>
            <a:schemeClr val="bg1"/>
          </a:solidFill>
          <a:ln w="9525">
            <a:solidFill>
              <a:schemeClr val="bg1"/>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solidFill>
                <a:srgbClr val="FFFFFF"/>
              </a:solidFill>
            </a:endParaRPr>
          </a:p>
        </p:txBody>
      </p:sp>
      <p:sp>
        <p:nvSpPr>
          <p:cNvPr id="7373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5606198-3C6E-AF4F-958E-E554035954B9}" type="slidenum">
              <a:rPr lang="en-US" altLang="x-none" sz="1400">
                <a:latin typeface="Arial Black" charset="0"/>
              </a:rPr>
              <a:pPr eaLnBrk="1" hangingPunct="1"/>
              <a:t>29</a:t>
            </a:fld>
            <a:endParaRPr lang="en-US" altLang="x-none" sz="1400">
              <a:latin typeface="Arial Black" charset="0"/>
            </a:endParaRPr>
          </a:p>
        </p:txBody>
      </p:sp>
      <p:pic>
        <p:nvPicPr>
          <p:cNvPr id="73731" name="Picture 2" descr="resizedimage1000775-FindBugsrun5DependencyGraphs-edit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0"/>
            <a:ext cx="8848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Last time</a:t>
            </a:r>
          </a:p>
        </p:txBody>
      </p:sp>
      <p:sp>
        <p:nvSpPr>
          <p:cNvPr id="17410" name="Content Placeholder 2"/>
          <p:cNvSpPr>
            <a:spLocks noGrp="1"/>
          </p:cNvSpPr>
          <p:nvPr>
            <p:ph idx="1"/>
          </p:nvPr>
        </p:nvSpPr>
        <p:spPr/>
        <p:txBody>
          <a:bodyPr/>
          <a:lstStyle/>
          <a:p>
            <a:r>
              <a:rPr lang="en-US" altLang="x-none" dirty="0">
                <a:ea typeface="ＭＳ Ｐゴシック" charset="-128"/>
              </a:rPr>
              <a:t>The context of Architecture</a:t>
            </a:r>
          </a:p>
          <a:p>
            <a:pPr lvl="1"/>
            <a:r>
              <a:rPr lang="en-US" altLang="x-none" dirty="0">
                <a:ea typeface="ＭＳ Ｐゴシック" charset="-128"/>
              </a:rPr>
              <a:t>How it fits into the Software Development Lifecycle</a:t>
            </a:r>
          </a:p>
        </p:txBody>
      </p:sp>
      <p:sp>
        <p:nvSpPr>
          <p:cNvPr id="1741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19816F2-D77A-F949-8452-A6C90A8DC864}" type="slidenum">
              <a:rPr lang="en-US" altLang="x-none" sz="1400">
                <a:latin typeface="Arial Black" charset="0"/>
              </a:rPr>
              <a:pPr eaLnBrk="1" hangingPunct="1"/>
              <a:t>3</a:t>
            </a:fld>
            <a:endParaRPr lang="en-US" altLang="x-none" sz="1400">
              <a:latin typeface="Arial Black"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minute break</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0"/>
          </p:nvPr>
        </p:nvSpPr>
        <p:spPr/>
        <p:txBody>
          <a:bodyPr/>
          <a:lstStyle/>
          <a:p>
            <a:fld id="{46EB800C-276F-1441-9D06-59000E223C23}" type="slidenum">
              <a:rPr lang="en-US" altLang="x-none" smtClean="0"/>
              <a:pPr/>
              <a:t>30</a:t>
            </a:fld>
            <a:endParaRPr lang="en-US" altLang="x-none"/>
          </a:p>
        </p:txBody>
      </p:sp>
      <p:sp>
        <p:nvSpPr>
          <p:cNvPr id="5" name="TextBox 4">
            <a:extLst>
              <a:ext uri="{FF2B5EF4-FFF2-40B4-BE49-F238E27FC236}">
                <a16:creationId xmlns:a16="http://schemas.microsoft.com/office/drawing/2014/main" id="{F16199F0-F9B6-4443-A3F8-13472BCF6A78}"/>
              </a:ext>
            </a:extLst>
          </p:cNvPr>
          <p:cNvSpPr txBox="1"/>
          <p:nvPr/>
        </p:nvSpPr>
        <p:spPr>
          <a:xfrm>
            <a:off x="1475656" y="5573163"/>
            <a:ext cx="5282280" cy="369332"/>
          </a:xfrm>
          <a:prstGeom prst="rect">
            <a:avLst/>
          </a:prstGeom>
          <a:noFill/>
        </p:spPr>
        <p:txBody>
          <a:bodyPr wrap="none" rtlCol="0">
            <a:spAutoFit/>
          </a:bodyPr>
          <a:lstStyle/>
          <a:p>
            <a:r>
              <a:rPr lang="sv-SE" dirty="0">
                <a:hlinkClick r:id="rId2"/>
              </a:rPr>
              <a:t>https://www.youtube.com/watch?v=ocwnns57cYQ</a:t>
            </a:r>
            <a:endParaRPr lang="sv-SE" dirty="0"/>
          </a:p>
        </p:txBody>
      </p:sp>
    </p:spTree>
    <p:extLst>
      <p:ext uri="{BB962C8B-B14F-4D97-AF65-F5344CB8AC3E}">
        <p14:creationId xmlns:p14="http://schemas.microsoft.com/office/powerpoint/2010/main" val="193067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8DDAC7-11E9-EF45-833D-E02185DE2715}" type="slidenum">
              <a:rPr lang="en-US" altLang="x-none" sz="1400">
                <a:latin typeface="Arial Black" charset="0"/>
              </a:rPr>
              <a:pPr eaLnBrk="1" hangingPunct="1"/>
              <a:t>31</a:t>
            </a:fld>
            <a:endParaRPr lang="en-US" altLang="x-none" sz="1400">
              <a:latin typeface="Arial Black" charset="0"/>
            </a:endParaRPr>
          </a:p>
        </p:txBody>
      </p:sp>
      <p:sp>
        <p:nvSpPr>
          <p:cNvPr id="3" name="TextBox 2"/>
          <p:cNvSpPr txBox="1"/>
          <p:nvPr/>
        </p:nvSpPr>
        <p:spPr>
          <a:xfrm>
            <a:off x="900113" y="2997200"/>
            <a:ext cx="7327900" cy="1816100"/>
          </a:xfrm>
          <a:prstGeom prst="rect">
            <a:avLst/>
          </a:prstGeom>
          <a:noFill/>
        </p:spPr>
        <p:txBody>
          <a:bodyPr wrap="none">
            <a:spAutoFit/>
          </a:bodyPr>
          <a:lstStyle/>
          <a:p>
            <a:pPr>
              <a:defRPr/>
            </a:pPr>
            <a:r>
              <a:rPr lang="en-US" sz="2800" dirty="0">
                <a:ea typeface="ＭＳ Ｐゴシック" charset="0"/>
                <a:cs typeface="ＭＳ Ｐゴシック" charset="0"/>
              </a:rPr>
              <a:t>But back to addressing the problems</a:t>
            </a:r>
          </a:p>
          <a:p>
            <a:pPr marL="285750" indent="-285750">
              <a:buFont typeface="Arial"/>
              <a:buChar char="•"/>
              <a:defRPr/>
            </a:pPr>
            <a:r>
              <a:rPr lang="en-US" sz="2800" dirty="0">
                <a:ea typeface="ＭＳ Ｐゴシック" charset="0"/>
                <a:cs typeface="ＭＳ Ｐゴシック" charset="0"/>
              </a:rPr>
              <a:t>What purpose does the architecture serve?</a:t>
            </a:r>
          </a:p>
          <a:p>
            <a:pPr marL="285750" indent="-285750">
              <a:buFont typeface="Arial"/>
              <a:buChar char="•"/>
              <a:defRPr/>
            </a:pPr>
            <a:r>
              <a:rPr lang="en-US" sz="2800" dirty="0">
                <a:ea typeface="ＭＳ Ｐゴシック" charset="0"/>
                <a:cs typeface="ＭＳ Ｐゴシック" charset="0"/>
              </a:rPr>
              <a:t>How do we make sure it is maintained?</a:t>
            </a:r>
          </a:p>
          <a:p>
            <a:pPr marL="285750" indent="-285750">
              <a:buFont typeface="Arial"/>
              <a:buChar char="•"/>
              <a:defRPr/>
            </a:pPr>
            <a:r>
              <a:rPr lang="en-US" sz="2800" dirty="0">
                <a:ea typeface="ＭＳ Ｐゴシック" charset="0"/>
                <a:cs typeface="ＭＳ Ｐゴシック" charset="0"/>
              </a:rPr>
              <a:t>How do we visualize/communicate 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x-none" sz="3200">
                <a:ea typeface="ＭＳ Ｐゴシック" charset="-128"/>
              </a:rPr>
              <a:t>The core of software architecture</a:t>
            </a:r>
          </a:p>
        </p:txBody>
      </p:sp>
      <p:sp>
        <p:nvSpPr>
          <p:cNvPr id="75778" name="Content Placeholder 3"/>
          <p:cNvSpPr>
            <a:spLocks noGrp="1"/>
          </p:cNvSpPr>
          <p:nvPr>
            <p:ph idx="1"/>
          </p:nvPr>
        </p:nvSpPr>
        <p:spPr/>
        <p:txBody>
          <a:bodyPr/>
          <a:lstStyle/>
          <a:p>
            <a:r>
              <a:rPr lang="en-US" altLang="x-none">
                <a:ea typeface="ＭＳ Ｐゴシック" charset="-128"/>
              </a:rPr>
              <a:t>Software architecture is about dependency management</a:t>
            </a:r>
          </a:p>
          <a:p>
            <a:endParaRPr lang="en-US" altLang="x-none">
              <a:ea typeface="ＭＳ Ｐゴシック" charset="-128"/>
            </a:endParaRPr>
          </a:p>
        </p:txBody>
      </p:sp>
      <p:sp>
        <p:nvSpPr>
          <p:cNvPr id="7577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287E46D-83BF-5C49-B466-5244219CA4E5}" type="slidenum">
              <a:rPr lang="en-US" altLang="x-none" sz="1400">
                <a:latin typeface="Arial Black" charset="0"/>
              </a:rPr>
              <a:pPr eaLnBrk="1" hangingPunct="1"/>
              <a:t>32</a:t>
            </a:fld>
            <a:endParaRPr lang="en-US" altLang="x-none" sz="1400">
              <a:latin typeface="Arial Black" charset="0"/>
            </a:endParaRPr>
          </a:p>
        </p:txBody>
      </p:sp>
      <p:sp>
        <p:nvSpPr>
          <p:cNvPr id="75780" name="TextBox 4"/>
          <p:cNvSpPr txBox="1">
            <a:spLocks noChangeArrowheads="1"/>
          </p:cNvSpPr>
          <p:nvPr/>
        </p:nvSpPr>
        <p:spPr bwMode="auto">
          <a:xfrm>
            <a:off x="1187450" y="3644900"/>
            <a:ext cx="74882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b="1"/>
              <a:t>“</a:t>
            </a:r>
            <a:r>
              <a:rPr lang="en-US" altLang="x-none" sz="2800" b="1"/>
              <a:t>Architecture exists to define dependency flow and to create strategic pockets of isolation, both to minimize the impact of necessary changes and to help with organization and division of labor.</a:t>
            </a:r>
            <a:r>
              <a:rPr lang="en-US" altLang="en-US" sz="2800" b="1"/>
              <a:t>”</a:t>
            </a:r>
            <a:endParaRPr lang="en-US" altLang="x-none" sz="28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Information radiator</a:t>
            </a:r>
          </a:p>
        </p:txBody>
      </p:sp>
      <p:sp>
        <p:nvSpPr>
          <p:cNvPr id="76802" name="Content Placeholder 6"/>
          <p:cNvSpPr>
            <a:spLocks noGrp="1"/>
          </p:cNvSpPr>
          <p:nvPr>
            <p:ph idx="1"/>
          </p:nvPr>
        </p:nvSpPr>
        <p:spPr/>
        <p:txBody>
          <a:bodyPr/>
          <a:lstStyle/>
          <a:p>
            <a:r>
              <a:rPr lang="en-US" altLang="x-none" sz="2400">
                <a:ea typeface="ＭＳ Ｐゴシック" charset="-128"/>
              </a:rPr>
              <a:t>Making sure each delivery is true to the architecture</a:t>
            </a:r>
          </a:p>
        </p:txBody>
      </p:sp>
      <p:sp>
        <p:nvSpPr>
          <p:cNvPr id="7680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DE541DF-AFEF-574E-99AD-9686D835A934}" type="slidenum">
              <a:rPr lang="en-US" altLang="x-none" sz="1400">
                <a:latin typeface="Arial Black" charset="0"/>
              </a:rPr>
              <a:pPr eaLnBrk="1" hangingPunct="1"/>
              <a:t>33</a:t>
            </a:fld>
            <a:endParaRPr lang="en-US" altLang="x-none" sz="1400">
              <a:latin typeface="Arial Black" charset="0"/>
            </a:endParaRPr>
          </a:p>
        </p:txBody>
      </p:sp>
      <p:pic>
        <p:nvPicPr>
          <p:cNvPr id="76804" name="Picture 4" descr="img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941638"/>
            <a:ext cx="38893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ac-storyw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2313" y="2922588"/>
            <a:ext cx="42164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sz="2800">
                <a:ea typeface="ＭＳ Ｐゴシック" charset="-128"/>
              </a:rPr>
              <a:t>Discussion: But how do you visualize/communicate the design?</a:t>
            </a:r>
          </a:p>
        </p:txBody>
      </p:sp>
      <p:sp>
        <p:nvSpPr>
          <p:cNvPr id="77826" name="Content Placeholder 2"/>
          <p:cNvSpPr>
            <a:spLocks noGrp="1"/>
          </p:cNvSpPr>
          <p:nvPr>
            <p:ph idx="1"/>
          </p:nvPr>
        </p:nvSpPr>
        <p:spPr/>
        <p:txBody>
          <a:bodyPr/>
          <a:lstStyle/>
          <a:p>
            <a:r>
              <a:rPr lang="en-US" altLang="x-none" dirty="0">
                <a:ea typeface="ＭＳ Ｐゴシック" charset="-128"/>
              </a:rPr>
              <a:t>How do you analyze design? </a:t>
            </a:r>
          </a:p>
          <a:p>
            <a:r>
              <a:rPr lang="en-US" altLang="x-none" dirty="0">
                <a:ea typeface="ＭＳ Ｐゴシック" charset="-128"/>
              </a:rPr>
              <a:t>What do you look for to</a:t>
            </a:r>
          </a:p>
          <a:p>
            <a:pPr lvl="1"/>
            <a:r>
              <a:rPr lang="en-US" altLang="x-none" dirty="0">
                <a:ea typeface="ＭＳ Ｐゴシック" charset="-128"/>
              </a:rPr>
              <a:t>Understand structure and dependencies?</a:t>
            </a:r>
          </a:p>
          <a:p>
            <a:pPr lvl="1"/>
            <a:r>
              <a:rPr lang="en-US" altLang="x-none" dirty="0">
                <a:ea typeface="ＭＳ Ｐゴシック" charset="-128"/>
              </a:rPr>
              <a:t>Understand how the software works and runs?</a:t>
            </a:r>
          </a:p>
          <a:p>
            <a:pPr lvl="1"/>
            <a:r>
              <a:rPr lang="en-US" altLang="x-none" dirty="0">
                <a:ea typeface="ＭＳ Ｐゴシック" charset="-128"/>
              </a:rPr>
              <a:t>Understand what features it has?</a:t>
            </a:r>
          </a:p>
          <a:p>
            <a:pPr lvl="1"/>
            <a:r>
              <a:rPr lang="en-US" altLang="x-none" dirty="0">
                <a:ea typeface="ＭＳ Ｐゴシック" charset="-128"/>
              </a:rPr>
              <a:t>Understand where to add code?</a:t>
            </a:r>
          </a:p>
        </p:txBody>
      </p:sp>
      <p:sp>
        <p:nvSpPr>
          <p:cNvPr id="7782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CC1F390-33AC-F944-8731-78F9CB907B30}" type="slidenum">
              <a:rPr lang="en-US" altLang="x-none" sz="1400">
                <a:latin typeface="Arial Black" charset="0"/>
              </a:rPr>
              <a:pPr eaLnBrk="1" hangingPunct="1"/>
              <a:t>34</a:t>
            </a:fld>
            <a:endParaRPr lang="en-US" altLang="x-none" sz="1400">
              <a:latin typeface="Arial Black"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How to identify design IMHO</a:t>
            </a:r>
          </a:p>
        </p:txBody>
      </p:sp>
      <p:sp>
        <p:nvSpPr>
          <p:cNvPr id="47106" name="Content Placeholder 2"/>
          <p:cNvSpPr>
            <a:spLocks noGrp="1"/>
          </p:cNvSpPr>
          <p:nvPr>
            <p:ph idx="1"/>
          </p:nvPr>
        </p:nvSpPr>
        <p:spPr/>
        <p:txBody>
          <a:bodyPr/>
          <a:lstStyle/>
          <a:p>
            <a:r>
              <a:rPr lang="en-US" altLang="x-none">
                <a:ea typeface="ＭＳ Ｐゴシック" charset="-128"/>
              </a:rPr>
              <a:t>Two alternatives</a:t>
            </a:r>
          </a:p>
          <a:p>
            <a:pPr lvl="1"/>
            <a:r>
              <a:rPr lang="en-US" altLang="x-none">
                <a:ea typeface="ＭＳ Ｐゴシック" charset="-128"/>
              </a:rPr>
              <a:t>Top down (Overall</a:t>
            </a:r>
            <a:r>
              <a:rPr lang="en-US" altLang="x-none">
                <a:ea typeface="ＭＳ Ｐゴシック" charset="-128"/>
                <a:sym typeface="Wingdings" charset="2"/>
              </a:rPr>
              <a:t>ModulesClassesCode)</a:t>
            </a:r>
          </a:p>
          <a:p>
            <a:pPr lvl="1"/>
            <a:r>
              <a:rPr lang="en-US" altLang="x-none">
                <a:ea typeface="ＭＳ Ｐゴシック" charset="-128"/>
                <a:sym typeface="Wingdings" charset="2"/>
              </a:rPr>
              <a:t>Follow the execution path</a:t>
            </a:r>
          </a:p>
          <a:p>
            <a:pPr lvl="2"/>
            <a:r>
              <a:rPr lang="en-US" altLang="x-none">
                <a:ea typeface="ＭＳ Ｐゴシック" charset="-128"/>
                <a:sym typeface="Wingdings" charset="2"/>
              </a:rPr>
              <a:t>What launches the application</a:t>
            </a:r>
          </a:p>
          <a:p>
            <a:pPr lvl="2"/>
            <a:r>
              <a:rPr lang="en-US" altLang="x-none">
                <a:ea typeface="ＭＳ Ｐゴシック" charset="-128"/>
                <a:sym typeface="Wingdings" charset="2"/>
              </a:rPr>
              <a:t>What happens next?</a:t>
            </a:r>
          </a:p>
          <a:p>
            <a:pPr lvl="2"/>
            <a:r>
              <a:rPr lang="en-US" altLang="x-none">
                <a:ea typeface="ＭＳ Ｐゴシック" charset="-128"/>
                <a:sym typeface="Wingdings" charset="2"/>
              </a:rPr>
              <a:t>Pick a specific operation (use-case) and follow the execution path for that operation (e.g. logging in or load a document)</a:t>
            </a:r>
            <a:endParaRPr lang="en-US" altLang="x-none">
              <a:ea typeface="ＭＳ Ｐゴシック" charset="-128"/>
            </a:endParaRPr>
          </a:p>
        </p:txBody>
      </p:sp>
      <p:sp>
        <p:nvSpPr>
          <p:cNvPr id="471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3CE21A8-306E-0E41-8EA2-0172E8574AD7}" type="slidenum">
              <a:rPr lang="en-US" altLang="x-none" sz="1400">
                <a:latin typeface="Arial Black" charset="0"/>
              </a:rPr>
              <a:pPr eaLnBrk="1" hangingPunct="1"/>
              <a:t>35</a:t>
            </a:fld>
            <a:endParaRPr lang="en-US" altLang="x-none" sz="1400">
              <a:latin typeface="Arial Black"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GitHub example</a:t>
            </a:r>
          </a:p>
        </p:txBody>
      </p:sp>
      <p:sp>
        <p:nvSpPr>
          <p:cNvPr id="78850" name="Content Placeholder 2"/>
          <p:cNvSpPr>
            <a:spLocks noGrp="1"/>
          </p:cNvSpPr>
          <p:nvPr>
            <p:ph idx="1"/>
          </p:nvPr>
        </p:nvSpPr>
        <p:spPr/>
        <p:txBody>
          <a:bodyPr/>
          <a:lstStyle/>
          <a:p>
            <a:r>
              <a:rPr lang="en-US" altLang="x-none" dirty="0">
                <a:ea typeface="ＭＳ Ｐゴシック" charset="-128"/>
                <a:hlinkClick r:id="rId2"/>
              </a:rPr>
              <a:t>https://github.com/</a:t>
            </a:r>
            <a:r>
              <a:rPr lang="en-US" altLang="x-none" dirty="0" err="1">
                <a:ea typeface="ＭＳ Ｐゴシック" charset="-128"/>
                <a:hlinkClick r:id="rId2"/>
              </a:rPr>
              <a:t>cgeo</a:t>
            </a:r>
            <a:r>
              <a:rPr lang="en-US" altLang="x-none" dirty="0">
                <a:ea typeface="ＭＳ Ｐゴシック" charset="-128"/>
                <a:hlinkClick r:id="rId2"/>
              </a:rPr>
              <a:t>/</a:t>
            </a:r>
            <a:r>
              <a:rPr lang="en-US" altLang="x-none" dirty="0" err="1">
                <a:ea typeface="ＭＳ Ｐゴシック" charset="-128"/>
                <a:hlinkClick r:id="rId2"/>
              </a:rPr>
              <a:t>cgeo</a:t>
            </a:r>
            <a:endParaRPr lang="en-US" altLang="x-none" dirty="0">
              <a:ea typeface="ＭＳ Ｐゴシック" charset="-128"/>
            </a:endParaRPr>
          </a:p>
        </p:txBody>
      </p:sp>
      <p:sp>
        <p:nvSpPr>
          <p:cNvPr id="788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A186D9-FBDB-F44B-8679-45A57EFCCC03}" type="slidenum">
              <a:rPr lang="en-US" altLang="x-none" sz="1400">
                <a:latin typeface="Arial Black" charset="0"/>
              </a:rPr>
              <a:pPr eaLnBrk="1" hangingPunct="1"/>
              <a:t>36</a:t>
            </a:fld>
            <a:endParaRPr lang="en-US" altLang="x-none" sz="1400">
              <a:latin typeface="Arial Black"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a:ea typeface="ＭＳ Ｐゴシック" charset="-128"/>
              </a:rPr>
              <a:t>Architecture Reconstruction Process</a:t>
            </a:r>
          </a:p>
        </p:txBody>
      </p:sp>
      <p:sp>
        <p:nvSpPr>
          <p:cNvPr id="48130" name="Content Placeholder 4"/>
          <p:cNvSpPr>
            <a:spLocks noGrp="1"/>
          </p:cNvSpPr>
          <p:nvPr>
            <p:ph idx="1"/>
          </p:nvPr>
        </p:nvSpPr>
        <p:spPr/>
        <p:txBody>
          <a:bodyPr/>
          <a:lstStyle/>
          <a:p>
            <a:r>
              <a:rPr lang="en-US" altLang="x-none">
                <a:ea typeface="ＭＳ Ｐゴシック" charset="-128"/>
              </a:rPr>
              <a:t>Raw view extraction</a:t>
            </a:r>
          </a:p>
          <a:p>
            <a:pPr lvl="1"/>
            <a:r>
              <a:rPr lang="en-US" altLang="x-none">
                <a:ea typeface="ＭＳ Ｐゴシック" charset="-128"/>
              </a:rPr>
              <a:t>Source code, execution traces, build scripts, etc.</a:t>
            </a:r>
          </a:p>
          <a:p>
            <a:r>
              <a:rPr lang="en-US" altLang="x-none">
                <a:ea typeface="ＭＳ Ｐゴシック" charset="-128"/>
              </a:rPr>
              <a:t>Database construction</a:t>
            </a:r>
          </a:p>
          <a:p>
            <a:r>
              <a:rPr lang="en-US" altLang="x-none">
                <a:ea typeface="ＭＳ Ｐゴシック" charset="-128"/>
              </a:rPr>
              <a:t>View fusion and manipulation</a:t>
            </a:r>
          </a:p>
          <a:p>
            <a:pPr lvl="1"/>
            <a:r>
              <a:rPr lang="en-US" altLang="x-none">
                <a:ea typeface="ＭＳ Ｐゴシック" charset="-128"/>
              </a:rPr>
              <a:t>Observe data relationships etc. from database</a:t>
            </a:r>
          </a:p>
          <a:p>
            <a:pPr lvl="1"/>
            <a:r>
              <a:rPr lang="en-US" altLang="x-none">
                <a:ea typeface="ＭＳ Ｐゴシック" charset="-128"/>
              </a:rPr>
              <a:t>Create a fused view to illustrate how data fit together</a:t>
            </a:r>
          </a:p>
          <a:p>
            <a:r>
              <a:rPr lang="en-US" altLang="x-none">
                <a:ea typeface="ＭＳ Ｐゴシック" charset="-128"/>
              </a:rPr>
              <a:t>Architecture analysis</a:t>
            </a:r>
          </a:p>
          <a:p>
            <a:pPr lvl="1"/>
            <a:r>
              <a:rPr lang="en-US" altLang="x-none">
                <a:ea typeface="ＭＳ Ｐゴシック" charset="-128"/>
              </a:rPr>
              <a:t>Conformance</a:t>
            </a:r>
          </a:p>
        </p:txBody>
      </p:sp>
      <p:sp>
        <p:nvSpPr>
          <p:cNvPr id="4813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09F591B-0CB4-E54F-8571-40DA191BE6A3}" type="slidenum">
              <a:rPr lang="en-US" altLang="x-none" sz="1400">
                <a:latin typeface="Arial Black" charset="0"/>
              </a:rPr>
              <a:pPr eaLnBrk="1" hangingPunct="1"/>
              <a:t>37</a:t>
            </a:fld>
            <a:endParaRPr lang="en-US" altLang="x-none" sz="1400">
              <a:latin typeface="Arial Black"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A5C06A-37AC-5049-B794-7A6678D716FA}"/>
              </a:ext>
            </a:extLst>
          </p:cNvPr>
          <p:cNvSpPr>
            <a:spLocks noGrp="1"/>
          </p:cNvSpPr>
          <p:nvPr>
            <p:ph type="title"/>
          </p:nvPr>
        </p:nvSpPr>
        <p:spPr/>
        <p:txBody>
          <a:bodyPr/>
          <a:lstStyle/>
          <a:p>
            <a:r>
              <a:rPr lang="sv-SE" dirty="0" err="1"/>
              <a:t>High</a:t>
            </a:r>
            <a:r>
              <a:rPr lang="sv-SE" dirty="0"/>
              <a:t> </a:t>
            </a:r>
            <a:r>
              <a:rPr lang="sv-SE" dirty="0" err="1"/>
              <a:t>level</a:t>
            </a:r>
            <a:r>
              <a:rPr lang="sv-SE" dirty="0"/>
              <a:t> design</a:t>
            </a:r>
          </a:p>
        </p:txBody>
      </p:sp>
      <p:sp>
        <p:nvSpPr>
          <p:cNvPr id="4" name="Slide Number Placeholder 3">
            <a:extLst>
              <a:ext uri="{FF2B5EF4-FFF2-40B4-BE49-F238E27FC236}">
                <a16:creationId xmlns:a16="http://schemas.microsoft.com/office/drawing/2014/main" id="{03CAE8E4-5192-A740-B385-6D0D11647F64}"/>
              </a:ext>
            </a:extLst>
          </p:cNvPr>
          <p:cNvSpPr>
            <a:spLocks noGrp="1"/>
          </p:cNvSpPr>
          <p:nvPr>
            <p:ph type="sldNum" sz="quarter" idx="10"/>
          </p:nvPr>
        </p:nvSpPr>
        <p:spPr/>
        <p:txBody>
          <a:bodyPr/>
          <a:lstStyle/>
          <a:p>
            <a:pPr>
              <a:defRPr/>
            </a:pPr>
            <a:fld id="{47DB04A3-CDC7-3042-A7E2-50A242329329}" type="slidenum">
              <a:rPr lang="en-US" altLang="sv-SE" smtClean="0"/>
              <a:pPr>
                <a:defRPr/>
              </a:pPr>
              <a:t>38</a:t>
            </a:fld>
            <a:endParaRPr lang="en-US" altLang="sv-SE"/>
          </a:p>
        </p:txBody>
      </p:sp>
      <p:pic>
        <p:nvPicPr>
          <p:cNvPr id="9" name="Picture 8">
            <a:extLst>
              <a:ext uri="{FF2B5EF4-FFF2-40B4-BE49-F238E27FC236}">
                <a16:creationId xmlns:a16="http://schemas.microsoft.com/office/drawing/2014/main" id="{FD1FC9D5-177E-F149-9430-48375A001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7618"/>
            <a:ext cx="9144000" cy="4760382"/>
          </a:xfrm>
          <a:prstGeom prst="rect">
            <a:avLst/>
          </a:prstGeom>
        </p:spPr>
      </p:pic>
      <p:sp>
        <p:nvSpPr>
          <p:cNvPr id="10" name="TextBox 9">
            <a:extLst>
              <a:ext uri="{FF2B5EF4-FFF2-40B4-BE49-F238E27FC236}">
                <a16:creationId xmlns:a16="http://schemas.microsoft.com/office/drawing/2014/main" id="{9D4DB5D4-59B8-074C-B770-06D7C9EAFCD3}"/>
              </a:ext>
            </a:extLst>
          </p:cNvPr>
          <p:cNvSpPr txBox="1"/>
          <p:nvPr/>
        </p:nvSpPr>
        <p:spPr>
          <a:xfrm>
            <a:off x="-39323" y="6465986"/>
            <a:ext cx="3225435" cy="307777"/>
          </a:xfrm>
          <a:prstGeom prst="rect">
            <a:avLst/>
          </a:prstGeom>
          <a:noFill/>
        </p:spPr>
        <p:txBody>
          <a:bodyPr wrap="none" rtlCol="0">
            <a:spAutoFit/>
          </a:bodyPr>
          <a:lstStyle/>
          <a:p>
            <a:r>
              <a:rPr lang="sv-SE" sz="1400" dirty="0"/>
              <a:t>Credit: Emil </a:t>
            </a:r>
            <a:r>
              <a:rPr lang="sv-SE" sz="1400" dirty="0" err="1"/>
              <a:t>Vidmark</a:t>
            </a:r>
            <a:r>
              <a:rPr lang="sv-SE" sz="1400" dirty="0"/>
              <a:t> &amp; Viktor Fällman </a:t>
            </a:r>
          </a:p>
        </p:txBody>
      </p:sp>
    </p:spTree>
    <p:extLst>
      <p:ext uri="{BB962C8B-B14F-4D97-AF65-F5344CB8AC3E}">
        <p14:creationId xmlns:p14="http://schemas.microsoft.com/office/powerpoint/2010/main" val="319833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FD91-4DDE-3F4A-9092-B7CF3B043E5C}"/>
              </a:ext>
            </a:extLst>
          </p:cNvPr>
          <p:cNvSpPr>
            <a:spLocks noGrp="1"/>
          </p:cNvSpPr>
          <p:nvPr>
            <p:ph type="title"/>
          </p:nvPr>
        </p:nvSpPr>
        <p:spPr/>
        <p:txBody>
          <a:bodyPr/>
          <a:lstStyle/>
          <a:p>
            <a:r>
              <a:rPr lang="sv-SE" dirty="0" err="1"/>
              <a:t>Layered</a:t>
            </a:r>
            <a:r>
              <a:rPr lang="sv-SE" dirty="0"/>
              <a:t> </a:t>
            </a:r>
            <a:r>
              <a:rPr lang="sv-SE" dirty="0" err="1"/>
              <a:t>Module</a:t>
            </a:r>
            <a:r>
              <a:rPr lang="sv-SE" dirty="0"/>
              <a:t> Diagram</a:t>
            </a:r>
          </a:p>
        </p:txBody>
      </p:sp>
      <p:sp>
        <p:nvSpPr>
          <p:cNvPr id="3" name="Slide Number Placeholder 2">
            <a:extLst>
              <a:ext uri="{FF2B5EF4-FFF2-40B4-BE49-F238E27FC236}">
                <a16:creationId xmlns:a16="http://schemas.microsoft.com/office/drawing/2014/main" id="{CD03ED97-B441-6347-A727-CFCCA4383C0E}"/>
              </a:ext>
            </a:extLst>
          </p:cNvPr>
          <p:cNvSpPr>
            <a:spLocks noGrp="1"/>
          </p:cNvSpPr>
          <p:nvPr>
            <p:ph type="sldNum" sz="quarter" idx="10"/>
          </p:nvPr>
        </p:nvSpPr>
        <p:spPr>
          <a:xfrm>
            <a:off x="6372225" y="6381750"/>
            <a:ext cx="2133600" cy="476250"/>
          </a:xfrm>
        </p:spPr>
        <p:txBody>
          <a:bodyPr/>
          <a:lstStyle/>
          <a:p>
            <a:pPr>
              <a:defRPr/>
            </a:pPr>
            <a:fld id="{C5804069-5319-2242-933A-701FB914E58B}" type="slidenum">
              <a:rPr lang="en-US" altLang="sv-SE" smtClean="0"/>
              <a:pPr>
                <a:defRPr/>
              </a:pPr>
              <a:t>39</a:t>
            </a:fld>
            <a:endParaRPr lang="en-US" altLang="sv-SE"/>
          </a:p>
        </p:txBody>
      </p:sp>
      <p:grpSp>
        <p:nvGrpSpPr>
          <p:cNvPr id="15" name="Group 14">
            <a:extLst>
              <a:ext uri="{FF2B5EF4-FFF2-40B4-BE49-F238E27FC236}">
                <a16:creationId xmlns:a16="http://schemas.microsoft.com/office/drawing/2014/main" id="{E4073B4A-8E1F-3941-90AB-E9AF97229DE7}"/>
              </a:ext>
            </a:extLst>
          </p:cNvPr>
          <p:cNvGrpSpPr/>
          <p:nvPr/>
        </p:nvGrpSpPr>
        <p:grpSpPr>
          <a:xfrm>
            <a:off x="1637775" y="2287521"/>
            <a:ext cx="6682566" cy="3824031"/>
            <a:chOff x="1637775" y="2287521"/>
            <a:chExt cx="6682566" cy="3824031"/>
          </a:xfrm>
        </p:grpSpPr>
        <p:sp>
          <p:nvSpPr>
            <p:cNvPr id="4" name="Rectangle 3">
              <a:extLst>
                <a:ext uri="{FF2B5EF4-FFF2-40B4-BE49-F238E27FC236}">
                  <a16:creationId xmlns:a16="http://schemas.microsoft.com/office/drawing/2014/main" id="{82B3832E-586F-E84E-9BB7-9741AA53A7DF}"/>
                </a:ext>
              </a:extLst>
            </p:cNvPr>
            <p:cNvSpPr/>
            <p:nvPr/>
          </p:nvSpPr>
          <p:spPr>
            <a:xfrm>
              <a:off x="2339752" y="2924944"/>
              <a:ext cx="3960466" cy="5040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Interface</a:t>
              </a:r>
            </a:p>
          </p:txBody>
        </p:sp>
        <p:sp>
          <p:nvSpPr>
            <p:cNvPr id="5" name="Rectangle 4">
              <a:extLst>
                <a:ext uri="{FF2B5EF4-FFF2-40B4-BE49-F238E27FC236}">
                  <a16:creationId xmlns:a16="http://schemas.microsoft.com/office/drawing/2014/main" id="{787C9754-027F-B740-95AC-BFB0CD4D8E41}"/>
                </a:ext>
              </a:extLst>
            </p:cNvPr>
            <p:cNvSpPr/>
            <p:nvPr/>
          </p:nvSpPr>
          <p:spPr>
            <a:xfrm>
              <a:off x="2342482" y="3510136"/>
              <a:ext cx="1941485" cy="14310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solidFill>
                    <a:schemeClr val="tx1"/>
                  </a:solidFill>
                </a:rPr>
                <a:t>Caches</a:t>
              </a:r>
              <a:endParaRPr lang="sv-SE" dirty="0">
                <a:solidFill>
                  <a:schemeClr val="tx1"/>
                </a:solidFill>
              </a:endParaRPr>
            </a:p>
          </p:txBody>
        </p:sp>
        <p:sp>
          <p:nvSpPr>
            <p:cNvPr id="6" name="Rectangle 5">
              <a:extLst>
                <a:ext uri="{FF2B5EF4-FFF2-40B4-BE49-F238E27FC236}">
                  <a16:creationId xmlns:a16="http://schemas.microsoft.com/office/drawing/2014/main" id="{57CBA5E7-158F-F64F-B42C-470D5C6EE7B7}"/>
                </a:ext>
              </a:extLst>
            </p:cNvPr>
            <p:cNvSpPr/>
            <p:nvPr/>
          </p:nvSpPr>
          <p:spPr>
            <a:xfrm>
              <a:off x="4355977" y="3510136"/>
              <a:ext cx="1944242" cy="1431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solidFill>
                    <a:schemeClr val="tx1"/>
                  </a:solidFill>
                </a:rPr>
                <a:t>App</a:t>
              </a:r>
              <a:r>
                <a:rPr lang="sv-SE" dirty="0">
                  <a:solidFill>
                    <a:schemeClr val="tx1"/>
                  </a:solidFill>
                </a:rPr>
                <a:t> </a:t>
              </a:r>
              <a:r>
                <a:rPr lang="sv-SE" dirty="0" err="1">
                  <a:solidFill>
                    <a:schemeClr val="tx1"/>
                  </a:solidFill>
                </a:rPr>
                <a:t>functionality</a:t>
              </a:r>
              <a:endParaRPr lang="sv-SE" dirty="0">
                <a:solidFill>
                  <a:schemeClr val="tx1"/>
                </a:solidFill>
              </a:endParaRPr>
            </a:p>
          </p:txBody>
        </p:sp>
        <p:sp>
          <p:nvSpPr>
            <p:cNvPr id="7" name="Rectangle 6">
              <a:extLst>
                <a:ext uri="{FF2B5EF4-FFF2-40B4-BE49-F238E27FC236}">
                  <a16:creationId xmlns:a16="http://schemas.microsoft.com/office/drawing/2014/main" id="{476350C1-E63F-5740-9399-B23CDA75F731}"/>
                </a:ext>
              </a:extLst>
            </p:cNvPr>
            <p:cNvSpPr/>
            <p:nvPr/>
          </p:nvSpPr>
          <p:spPr>
            <a:xfrm>
              <a:off x="2339752" y="5022304"/>
              <a:ext cx="3965929"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Navigation</a:t>
              </a:r>
            </a:p>
          </p:txBody>
        </p:sp>
        <p:sp>
          <p:nvSpPr>
            <p:cNvPr id="8" name="Rectangle 7">
              <a:extLst>
                <a:ext uri="{FF2B5EF4-FFF2-40B4-BE49-F238E27FC236}">
                  <a16:creationId xmlns:a16="http://schemas.microsoft.com/office/drawing/2014/main" id="{97DCDADD-E2D0-BD49-B729-C076D11DE4C6}"/>
                </a:ext>
              </a:extLst>
            </p:cNvPr>
            <p:cNvSpPr/>
            <p:nvPr/>
          </p:nvSpPr>
          <p:spPr>
            <a:xfrm>
              <a:off x="1637775" y="5607496"/>
              <a:ext cx="4662443" cy="504056"/>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solidFill>
                    <a:schemeClr val="tx1"/>
                  </a:solidFill>
                </a:rPr>
                <a:t>Network</a:t>
              </a:r>
              <a:endParaRPr lang="sv-SE" dirty="0">
                <a:solidFill>
                  <a:schemeClr val="tx1"/>
                </a:solidFill>
              </a:endParaRPr>
            </a:p>
          </p:txBody>
        </p:sp>
        <p:sp>
          <p:nvSpPr>
            <p:cNvPr id="9" name="Rectangle 8">
              <a:extLst>
                <a:ext uri="{FF2B5EF4-FFF2-40B4-BE49-F238E27FC236}">
                  <a16:creationId xmlns:a16="http://schemas.microsoft.com/office/drawing/2014/main" id="{68643CF6-1D54-1A4F-92B7-88CC52175CB4}"/>
                </a:ext>
              </a:extLst>
            </p:cNvPr>
            <p:cNvSpPr/>
            <p:nvPr/>
          </p:nvSpPr>
          <p:spPr>
            <a:xfrm rot="16200000">
              <a:off x="949136" y="4184118"/>
              <a:ext cx="2016224" cy="6389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t>Extras</a:t>
              </a:r>
              <a:endParaRPr lang="sv-SE" dirty="0"/>
            </a:p>
          </p:txBody>
        </p:sp>
        <p:sp>
          <p:nvSpPr>
            <p:cNvPr id="12" name="TextBox 11">
              <a:extLst>
                <a:ext uri="{FF2B5EF4-FFF2-40B4-BE49-F238E27FC236}">
                  <a16:creationId xmlns:a16="http://schemas.microsoft.com/office/drawing/2014/main" id="{42C2024B-5773-F041-967F-B6A1DD9FD0EE}"/>
                </a:ext>
              </a:extLst>
            </p:cNvPr>
            <p:cNvSpPr txBox="1"/>
            <p:nvPr/>
          </p:nvSpPr>
          <p:spPr>
            <a:xfrm>
              <a:off x="2339752" y="2287521"/>
              <a:ext cx="4062331" cy="492443"/>
            </a:xfrm>
            <a:prstGeom prst="rect">
              <a:avLst/>
            </a:prstGeom>
            <a:noFill/>
          </p:spPr>
          <p:txBody>
            <a:bodyPr wrap="none" rtlCol="0">
              <a:spAutoFit/>
            </a:bodyPr>
            <a:lstStyle/>
            <a:p>
              <a:r>
                <a:rPr lang="sv-SE" sz="2600" dirty="0"/>
                <a:t>C:GEO </a:t>
              </a:r>
              <a:r>
                <a:rPr lang="sv-SE" sz="2600" dirty="0" err="1"/>
                <a:t>High</a:t>
              </a:r>
              <a:r>
                <a:rPr lang="sv-SE" sz="2600" dirty="0"/>
                <a:t> </a:t>
              </a:r>
              <a:r>
                <a:rPr lang="sv-SE" sz="2600" dirty="0" err="1"/>
                <a:t>Level</a:t>
              </a:r>
              <a:r>
                <a:rPr lang="sv-SE" sz="2600" dirty="0"/>
                <a:t> Design</a:t>
              </a:r>
            </a:p>
          </p:txBody>
        </p:sp>
        <p:pic>
          <p:nvPicPr>
            <p:cNvPr id="13" name="Picture 12">
              <a:extLst>
                <a:ext uri="{FF2B5EF4-FFF2-40B4-BE49-F238E27FC236}">
                  <a16:creationId xmlns:a16="http://schemas.microsoft.com/office/drawing/2014/main" id="{7D0B1DF4-C1BE-A745-B9E5-C7AC096AB418}"/>
                </a:ext>
              </a:extLst>
            </p:cNvPr>
            <p:cNvPicPr>
              <a:picLocks noChangeAspect="1"/>
            </p:cNvPicPr>
            <p:nvPr/>
          </p:nvPicPr>
          <p:blipFill>
            <a:blip r:embed="rId2"/>
            <a:stretch>
              <a:fillRect/>
            </a:stretch>
          </p:blipFill>
          <p:spPr>
            <a:xfrm>
              <a:off x="6732238" y="3638339"/>
              <a:ext cx="1588103" cy="1111672"/>
            </a:xfrm>
            <a:prstGeom prst="rect">
              <a:avLst/>
            </a:prstGeom>
          </p:spPr>
        </p:pic>
        <p:sp>
          <p:nvSpPr>
            <p:cNvPr id="14" name="Left Brace 13">
              <a:extLst>
                <a:ext uri="{FF2B5EF4-FFF2-40B4-BE49-F238E27FC236}">
                  <a16:creationId xmlns:a16="http://schemas.microsoft.com/office/drawing/2014/main" id="{704E7FC8-2E18-244A-8773-B1C765D7DF8B}"/>
                </a:ext>
              </a:extLst>
            </p:cNvPr>
            <p:cNvSpPr/>
            <p:nvPr/>
          </p:nvSpPr>
          <p:spPr>
            <a:xfrm>
              <a:off x="6372225" y="3510136"/>
              <a:ext cx="288007" cy="1431032"/>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spTree>
    <p:extLst>
      <p:ext uri="{BB962C8B-B14F-4D97-AF65-F5344CB8AC3E}">
        <p14:creationId xmlns:p14="http://schemas.microsoft.com/office/powerpoint/2010/main" val="91872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sz="2800">
                <a:ea typeface="ＭＳ Ｐゴシック" charset="-128"/>
              </a:rPr>
              <a:t>Recap: Russian Post Communication?</a:t>
            </a:r>
          </a:p>
        </p:txBody>
      </p:sp>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BB0D85-99CC-C847-B3B3-7CB6D6E9CDB8}" type="slidenum">
              <a:rPr lang="en-US" altLang="x-none" sz="1400">
                <a:latin typeface="Arial Black" charset="0"/>
              </a:rPr>
              <a:pPr eaLnBrk="1" hangingPunct="1"/>
              <a:t>4</a:t>
            </a:fld>
            <a:endParaRPr lang="en-US" altLang="x-none" sz="1400">
              <a:latin typeface="Arial Black" charset="0"/>
            </a:endParaRPr>
          </a:p>
        </p:txBody>
      </p:sp>
      <p:pic>
        <p:nvPicPr>
          <p:cNvPr id="64515" name="Picture 5" descr="connectionsbetweenpeop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2028825"/>
            <a:ext cx="67183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71D8-C8CE-174D-8943-3389E1F09E5A}"/>
              </a:ext>
            </a:extLst>
          </p:cNvPr>
          <p:cNvSpPr>
            <a:spLocks noGrp="1"/>
          </p:cNvSpPr>
          <p:nvPr>
            <p:ph type="sldNum" sz="quarter" idx="10"/>
          </p:nvPr>
        </p:nvSpPr>
        <p:spPr/>
        <p:txBody>
          <a:bodyPr/>
          <a:lstStyle/>
          <a:p>
            <a:pPr>
              <a:defRPr/>
            </a:pPr>
            <a:fld id="{C5804069-5319-2242-933A-701FB914E58B}" type="slidenum">
              <a:rPr lang="en-US" altLang="sv-SE" smtClean="0"/>
              <a:pPr>
                <a:defRPr/>
              </a:pPr>
              <a:t>40</a:t>
            </a:fld>
            <a:endParaRPr lang="en-US" altLang="sv-SE"/>
          </a:p>
        </p:txBody>
      </p:sp>
      <p:pic>
        <p:nvPicPr>
          <p:cNvPr id="5" name="Picture 2" descr="Screen Shot 2016-09-07 at 10.03.35.png">
            <a:extLst>
              <a:ext uri="{FF2B5EF4-FFF2-40B4-BE49-F238E27FC236}">
                <a16:creationId xmlns:a16="http://schemas.microsoft.com/office/drawing/2014/main" id="{475320D2-C155-0444-90DC-D7855BB509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1676"/>
            <a:ext cx="9144000"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033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cap="none">
                <a:ea typeface="ＭＳ Ｐゴシック" charset="-128"/>
              </a:rPr>
              <a:t>Visualization</a:t>
            </a:r>
          </a:p>
        </p:txBody>
      </p:sp>
      <p:sp>
        <p:nvSpPr>
          <p:cNvPr id="79874" name="Text Placeholder 5"/>
          <p:cNvSpPr>
            <a:spLocks noGrp="1"/>
          </p:cNvSpPr>
          <p:nvPr>
            <p:ph type="body" idx="1"/>
          </p:nvPr>
        </p:nvSpPr>
        <p:spPr/>
        <p:txBody>
          <a:bodyPr/>
          <a:lstStyle/>
          <a:p>
            <a:endParaRPr lang="en-US" altLang="x-none">
              <a:ea typeface="ＭＳ Ｐゴシック" charset="-128"/>
            </a:endParaRPr>
          </a:p>
        </p:txBody>
      </p:sp>
      <p:sp>
        <p:nvSpPr>
          <p:cNvPr id="7987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B423748-C7D2-7D4A-BB1B-1613AA315C27}" type="slidenum">
              <a:rPr lang="en-US" altLang="x-none" sz="1400">
                <a:latin typeface="Arial Black" charset="0"/>
              </a:rPr>
              <a:pPr eaLnBrk="1" hangingPunct="1"/>
              <a:t>41</a:t>
            </a:fld>
            <a:endParaRPr lang="en-US" altLang="x-none" sz="1400">
              <a:latin typeface="Arial Black"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ltLang="x-none">
                <a:ea typeface="ＭＳ Ｐゴシック" charset="-128"/>
              </a:rPr>
              <a:t>Evaluating Visualizations</a:t>
            </a:r>
          </a:p>
        </p:txBody>
      </p:sp>
      <p:sp>
        <p:nvSpPr>
          <p:cNvPr id="49154" name="Rectangle 3"/>
          <p:cNvSpPr>
            <a:spLocks noGrp="1" noChangeArrowheads="1"/>
          </p:cNvSpPr>
          <p:nvPr>
            <p:ph idx="1"/>
          </p:nvPr>
        </p:nvSpPr>
        <p:spPr/>
        <p:txBody>
          <a:bodyPr/>
          <a:lstStyle/>
          <a:p>
            <a:pPr>
              <a:lnSpc>
                <a:spcPct val="90000"/>
              </a:lnSpc>
            </a:pPr>
            <a:r>
              <a:rPr lang="en-US" altLang="x-none">
                <a:ea typeface="ＭＳ Ｐゴシック" charset="-128"/>
              </a:rPr>
              <a:t>Scope and Purpose</a:t>
            </a:r>
          </a:p>
          <a:p>
            <a:pPr lvl="1">
              <a:lnSpc>
                <a:spcPct val="90000"/>
              </a:lnSpc>
            </a:pPr>
            <a:r>
              <a:rPr lang="en-US" altLang="x-none">
                <a:ea typeface="ＭＳ Ｐゴシック" charset="-128"/>
              </a:rPr>
              <a:t>What is the visualization for? </a:t>
            </a:r>
          </a:p>
          <a:p>
            <a:pPr lvl="1">
              <a:lnSpc>
                <a:spcPct val="90000"/>
              </a:lnSpc>
            </a:pPr>
            <a:r>
              <a:rPr lang="en-US" altLang="x-none">
                <a:ea typeface="ＭＳ Ｐゴシック" charset="-128"/>
              </a:rPr>
              <a:t>What can it visualize?</a:t>
            </a:r>
          </a:p>
          <a:p>
            <a:pPr>
              <a:lnSpc>
                <a:spcPct val="90000"/>
              </a:lnSpc>
            </a:pPr>
            <a:r>
              <a:rPr lang="en-US" altLang="x-none">
                <a:ea typeface="ＭＳ Ｐゴシック" charset="-128"/>
              </a:rPr>
              <a:t>Depiction</a:t>
            </a:r>
          </a:p>
          <a:p>
            <a:pPr>
              <a:lnSpc>
                <a:spcPct val="90000"/>
              </a:lnSpc>
            </a:pPr>
            <a:r>
              <a:rPr lang="en-US" altLang="x-none">
                <a:ea typeface="ＭＳ Ｐゴシック" charset="-128"/>
              </a:rPr>
              <a:t>Interaction</a:t>
            </a:r>
          </a:p>
          <a:p>
            <a:pPr>
              <a:lnSpc>
                <a:spcPct val="90000"/>
              </a:lnSpc>
            </a:pPr>
            <a:r>
              <a:rPr lang="en-US" altLang="x-none">
                <a:ea typeface="ＭＳ Ｐゴシック" charset="-128"/>
              </a:rPr>
              <a:t>Stakeholder interests</a:t>
            </a:r>
          </a:p>
        </p:txBody>
      </p:sp>
      <p:sp>
        <p:nvSpPr>
          <p:cNvPr id="49155"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56E3EF-737C-3D4E-8BFF-D2383C165882}" type="slidenum">
              <a:rPr lang="en-US" altLang="x-none" sz="1400">
                <a:latin typeface="Arial Black" charset="0"/>
              </a:rPr>
              <a:pPr eaLnBrk="1" hangingPunct="1"/>
              <a:t>42</a:t>
            </a:fld>
            <a:endParaRPr lang="en-US" altLang="x-none" sz="1400">
              <a:latin typeface="Arial Black"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x-none">
                <a:ea typeface="ＭＳ Ｐゴシック" charset="-128"/>
              </a:rPr>
              <a:t>Evaluating Visualizations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37890" name="Rectangle 3"/>
          <p:cNvSpPr>
            <a:spLocks noGrp="1" noChangeArrowheads="1"/>
          </p:cNvSpPr>
          <p:nvPr>
            <p:ph idx="1"/>
          </p:nvPr>
        </p:nvSpPr>
        <p:spPr/>
        <p:txBody>
          <a:bodyPr/>
          <a:lstStyle/>
          <a:p>
            <a:pPr>
              <a:lnSpc>
                <a:spcPct val="90000"/>
              </a:lnSpc>
            </a:pPr>
            <a:r>
              <a:rPr lang="en-US" altLang="x-none" sz="2400">
                <a:ea typeface="ＭＳ Ｐゴシック" charset="-128"/>
              </a:rPr>
              <a:t>Fidelity</a:t>
            </a:r>
          </a:p>
          <a:p>
            <a:pPr lvl="1">
              <a:lnSpc>
                <a:spcPct val="90000"/>
              </a:lnSpc>
            </a:pPr>
            <a:r>
              <a:rPr lang="en-US" altLang="x-none" sz="2000">
                <a:ea typeface="ＭＳ Ｐゴシック" charset="-128"/>
              </a:rPr>
              <a:t>How well/completely does the visualization reflect the information in the underlying model?</a:t>
            </a:r>
          </a:p>
          <a:p>
            <a:pPr>
              <a:lnSpc>
                <a:spcPct val="90000"/>
              </a:lnSpc>
            </a:pPr>
            <a:r>
              <a:rPr lang="en-US" altLang="x-none" sz="2400">
                <a:ea typeface="ＭＳ Ｐゴシック" charset="-128"/>
              </a:rPr>
              <a:t>Consistency</a:t>
            </a:r>
          </a:p>
          <a:p>
            <a:pPr lvl="1">
              <a:lnSpc>
                <a:spcPct val="90000"/>
              </a:lnSpc>
            </a:pPr>
            <a:r>
              <a:rPr lang="en-US" altLang="x-none" sz="2000">
                <a:ea typeface="ＭＳ Ｐゴシック" charset="-128"/>
              </a:rPr>
              <a:t>How well does the visualization use similar representations for similar concepts?</a:t>
            </a:r>
          </a:p>
          <a:p>
            <a:pPr>
              <a:lnSpc>
                <a:spcPct val="90000"/>
              </a:lnSpc>
            </a:pPr>
            <a:r>
              <a:rPr lang="en-US" altLang="x-none" sz="2400">
                <a:ea typeface="ＭＳ Ｐゴシック" charset="-128"/>
              </a:rPr>
              <a:t>Comprehensibility</a:t>
            </a:r>
          </a:p>
          <a:p>
            <a:pPr lvl="1">
              <a:lnSpc>
                <a:spcPct val="90000"/>
              </a:lnSpc>
            </a:pPr>
            <a:r>
              <a:rPr lang="en-US" altLang="x-none" sz="2000">
                <a:ea typeface="ＭＳ Ｐゴシック" charset="-128"/>
              </a:rPr>
              <a:t>How easy is it for stakeholders to understand and use a visualization</a:t>
            </a:r>
          </a:p>
        </p:txBody>
      </p:sp>
      <p:sp>
        <p:nvSpPr>
          <p:cNvPr id="50179"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0D7B395-0D0D-2043-A150-13233F83BA14}" type="slidenum">
              <a:rPr lang="en-US" altLang="x-none" sz="1400">
                <a:latin typeface="Arial Black" charset="0"/>
              </a:rPr>
              <a:pPr eaLnBrk="1" hangingPunct="1"/>
              <a:t>43</a:t>
            </a:fld>
            <a:endParaRPr lang="en-US" altLang="x-none" sz="1400">
              <a:latin typeface="Arial Blac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789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x-none">
                <a:ea typeface="ＭＳ Ｐゴシック" charset="-128"/>
              </a:rPr>
              <a:t>Evaluating Visualizations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38914" name="Rectangle 3"/>
          <p:cNvSpPr>
            <a:spLocks noGrp="1" noChangeArrowheads="1"/>
          </p:cNvSpPr>
          <p:nvPr>
            <p:ph idx="1"/>
          </p:nvPr>
        </p:nvSpPr>
        <p:spPr/>
        <p:txBody>
          <a:bodyPr/>
          <a:lstStyle/>
          <a:p>
            <a:pPr>
              <a:lnSpc>
                <a:spcPct val="90000"/>
              </a:lnSpc>
            </a:pPr>
            <a:r>
              <a:rPr lang="en-US" altLang="x-none" sz="2400">
                <a:ea typeface="ＭＳ Ｐゴシック" charset="-128"/>
              </a:rPr>
              <a:t>Dynamism</a:t>
            </a:r>
          </a:p>
          <a:p>
            <a:pPr lvl="1">
              <a:lnSpc>
                <a:spcPct val="90000"/>
              </a:lnSpc>
            </a:pPr>
            <a:r>
              <a:rPr lang="en-US" altLang="x-none" sz="2000">
                <a:ea typeface="ＭＳ Ｐゴシック" charset="-128"/>
              </a:rPr>
              <a:t>How well does the visualization support models that change over time (dynamic models)?</a:t>
            </a:r>
          </a:p>
          <a:p>
            <a:pPr>
              <a:lnSpc>
                <a:spcPct val="90000"/>
              </a:lnSpc>
            </a:pPr>
            <a:r>
              <a:rPr lang="en-US" altLang="x-none" sz="2400">
                <a:ea typeface="ＭＳ Ｐゴシック" charset="-128"/>
              </a:rPr>
              <a:t>View Coordination</a:t>
            </a:r>
          </a:p>
          <a:p>
            <a:pPr lvl="1">
              <a:lnSpc>
                <a:spcPct val="90000"/>
              </a:lnSpc>
            </a:pPr>
            <a:r>
              <a:rPr lang="en-US" altLang="x-none" sz="2000">
                <a:ea typeface="ＭＳ Ｐゴシック" charset="-128"/>
              </a:rPr>
              <a:t>How well the visualization is connected to and kept consistent with other visualizations</a:t>
            </a:r>
          </a:p>
          <a:p>
            <a:pPr>
              <a:lnSpc>
                <a:spcPct val="90000"/>
              </a:lnSpc>
            </a:pPr>
            <a:r>
              <a:rPr lang="en-US" altLang="x-none" sz="2400">
                <a:ea typeface="ＭＳ Ｐゴシック" charset="-128"/>
              </a:rPr>
              <a:t>Aesthetics</a:t>
            </a:r>
          </a:p>
          <a:p>
            <a:pPr lvl="1">
              <a:lnSpc>
                <a:spcPct val="90000"/>
              </a:lnSpc>
            </a:pPr>
            <a:r>
              <a:rPr lang="en-US" altLang="x-none" sz="2000">
                <a:ea typeface="ＭＳ Ｐゴシック" charset="-128"/>
              </a:rPr>
              <a:t>How pleasing is the visualization (look and feel) to its users?</a:t>
            </a:r>
          </a:p>
          <a:p>
            <a:pPr lvl="2">
              <a:lnSpc>
                <a:spcPct val="90000"/>
              </a:lnSpc>
            </a:pPr>
            <a:r>
              <a:rPr lang="en-US" altLang="x-none" sz="1800">
                <a:ea typeface="ＭＳ Ｐゴシック" charset="-128"/>
              </a:rPr>
              <a:t>A very subjective judgment</a:t>
            </a:r>
          </a:p>
          <a:p>
            <a:pPr>
              <a:lnSpc>
                <a:spcPct val="90000"/>
              </a:lnSpc>
            </a:pPr>
            <a:r>
              <a:rPr lang="en-US" altLang="x-none" sz="2400">
                <a:ea typeface="ＭＳ Ｐゴシック" charset="-128"/>
              </a:rPr>
              <a:t>Extensibility</a:t>
            </a:r>
          </a:p>
          <a:p>
            <a:pPr lvl="1">
              <a:lnSpc>
                <a:spcPct val="90000"/>
              </a:lnSpc>
            </a:pPr>
            <a:r>
              <a:rPr lang="en-US" altLang="x-none" sz="2000">
                <a:ea typeface="ＭＳ Ｐゴシック" charset="-128"/>
              </a:rPr>
              <a:t>How easy is it to add new capabilities to a visualization?</a:t>
            </a:r>
          </a:p>
        </p:txBody>
      </p:sp>
      <p:sp>
        <p:nvSpPr>
          <p:cNvPr id="5120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C9242E-2C04-A44C-9685-5E86BC1D9CD3}" type="slidenum">
              <a:rPr lang="en-US" altLang="x-none" sz="1400">
                <a:latin typeface="Arial Black" charset="0"/>
              </a:rPr>
              <a:pPr eaLnBrk="1" hangingPunct="1"/>
              <a:t>44</a:t>
            </a:fld>
            <a:endParaRPr lang="en-US" altLang="x-none" sz="1400">
              <a:latin typeface="Arial Blac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4">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89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914">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89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9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x-none">
                <a:ea typeface="ＭＳ Ｐゴシック" charset="-128"/>
              </a:rPr>
              <a:t>New Visualizations: Guidelines</a:t>
            </a:r>
          </a:p>
        </p:txBody>
      </p:sp>
      <p:sp>
        <p:nvSpPr>
          <p:cNvPr id="44034" name="Rectangle 3"/>
          <p:cNvSpPr>
            <a:spLocks noGrp="1" noChangeArrowheads="1"/>
          </p:cNvSpPr>
          <p:nvPr>
            <p:ph idx="1"/>
          </p:nvPr>
        </p:nvSpPr>
        <p:spPr/>
        <p:txBody>
          <a:bodyPr/>
          <a:lstStyle/>
          <a:p>
            <a:pPr>
              <a:lnSpc>
                <a:spcPct val="90000"/>
              </a:lnSpc>
            </a:pPr>
            <a:r>
              <a:rPr lang="en-US" altLang="x-none" sz="2400">
                <a:ea typeface="ＭＳ Ｐゴシック" charset="-128"/>
              </a:rPr>
              <a:t>Borrow elements from similar visualizations</a:t>
            </a:r>
          </a:p>
          <a:p>
            <a:pPr lvl="1">
              <a:lnSpc>
                <a:spcPct val="90000"/>
              </a:lnSpc>
            </a:pPr>
            <a:r>
              <a:rPr lang="en-US" altLang="x-none" sz="2000">
                <a:ea typeface="ＭＳ Ｐゴシック" charset="-128"/>
              </a:rPr>
              <a:t>Leverages existing stakeholder knowledge</a:t>
            </a:r>
          </a:p>
          <a:p>
            <a:pPr lvl="1">
              <a:lnSpc>
                <a:spcPct val="90000"/>
              </a:lnSpc>
            </a:pPr>
            <a:r>
              <a:rPr lang="en-US" altLang="x-none" sz="2000">
                <a:ea typeface="ＭＳ Ｐゴシック" charset="-128"/>
              </a:rPr>
              <a:t>Improves comprehensibility</a:t>
            </a:r>
          </a:p>
          <a:p>
            <a:pPr>
              <a:lnSpc>
                <a:spcPct val="90000"/>
              </a:lnSpc>
            </a:pPr>
            <a:r>
              <a:rPr lang="en-US" altLang="x-none" sz="2400">
                <a:ea typeface="ＭＳ Ｐゴシック" charset="-128"/>
              </a:rPr>
              <a:t>Be consistent among visualizations</a:t>
            </a:r>
          </a:p>
          <a:p>
            <a:pPr lvl="1">
              <a:lnSpc>
                <a:spcPct val="90000"/>
              </a:lnSpc>
            </a:pPr>
            <a:r>
              <a:rPr lang="en-US" altLang="x-none" sz="2000">
                <a:ea typeface="ＭＳ Ｐゴシック" charset="-128"/>
              </a:rPr>
              <a:t>Don</a:t>
            </a:r>
            <a:r>
              <a:rPr lang="ja-JP" altLang="en-US" sz="2000">
                <a:ea typeface="ＭＳ Ｐゴシック" charset="-128"/>
              </a:rPr>
              <a:t>’</a:t>
            </a:r>
            <a:r>
              <a:rPr lang="en-US" altLang="ja-JP" sz="2000">
                <a:ea typeface="ＭＳ Ｐゴシック" charset="-128"/>
              </a:rPr>
              <a:t>t conflict with existing visualizations without a good reason (e.g., developing a domain-specific visualization where the concepts and metaphors are completely different)</a:t>
            </a:r>
          </a:p>
          <a:p>
            <a:pPr>
              <a:lnSpc>
                <a:spcPct val="90000"/>
              </a:lnSpc>
            </a:pPr>
            <a:r>
              <a:rPr lang="en-US" altLang="x-none" sz="2400">
                <a:ea typeface="ＭＳ Ｐゴシック" charset="-128"/>
              </a:rPr>
              <a:t>Give meaning to each visual aspect of elements</a:t>
            </a:r>
          </a:p>
        </p:txBody>
      </p:sp>
      <p:sp>
        <p:nvSpPr>
          <p:cNvPr id="52227"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CAAFE69-11A8-D043-BE8B-CB2BE25FD85D}" type="slidenum">
              <a:rPr lang="en-US" altLang="x-none" sz="1400">
                <a:latin typeface="Arial Black" charset="0"/>
              </a:rPr>
              <a:pPr eaLnBrk="1" hangingPunct="1"/>
              <a:t>45</a:t>
            </a:fld>
            <a:endParaRPr lang="en-US" altLang="x-none" sz="1400">
              <a:latin typeface="Arial Blac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0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x-none">
                <a:ea typeface="ＭＳ Ｐゴシック" charset="-128"/>
              </a:rPr>
              <a:t>New Visualizations: Guidelines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53250" name="Rectangle 3"/>
          <p:cNvSpPr>
            <a:spLocks noGrp="1" noChangeArrowheads="1"/>
          </p:cNvSpPr>
          <p:nvPr>
            <p:ph idx="1"/>
          </p:nvPr>
        </p:nvSpPr>
        <p:spPr/>
        <p:txBody>
          <a:bodyPr/>
          <a:lstStyle/>
          <a:p>
            <a:r>
              <a:rPr lang="en-US" altLang="x-none">
                <a:ea typeface="ＭＳ Ｐゴシック" charset="-128"/>
              </a:rPr>
              <a:t>Document the meaning of visualizations</a:t>
            </a:r>
          </a:p>
          <a:p>
            <a:pPr lvl="1"/>
            <a:r>
              <a:rPr lang="en-US" altLang="x-none">
                <a:ea typeface="ＭＳ Ｐゴシック" charset="-128"/>
              </a:rPr>
              <a:t>Visualizations are rarely self-explanatory</a:t>
            </a:r>
          </a:p>
          <a:p>
            <a:pPr lvl="1"/>
            <a:r>
              <a:rPr lang="en-US" altLang="x-none">
                <a:ea typeface="ＭＳ Ｐゴシック" charset="-128"/>
              </a:rPr>
              <a:t>Focus on mapping between model and visualization</a:t>
            </a:r>
          </a:p>
          <a:p>
            <a:r>
              <a:rPr lang="en-US" altLang="x-none">
                <a:ea typeface="ＭＳ Ｐゴシック" charset="-128"/>
              </a:rPr>
              <a:t>Balance traditional and innovative interfaces</a:t>
            </a:r>
          </a:p>
          <a:p>
            <a:pPr lvl="1"/>
            <a:r>
              <a:rPr lang="en-US" altLang="x-none">
                <a:ea typeface="ＭＳ Ｐゴシック" charset="-128"/>
              </a:rPr>
              <a:t>Stakeholders bring a lot of interaction experience to the table</a:t>
            </a:r>
          </a:p>
          <a:p>
            <a:pPr lvl="1"/>
            <a:r>
              <a:rPr lang="en-US" altLang="x-none">
                <a:ea typeface="ＭＳ Ｐゴシック" charset="-128"/>
              </a:rPr>
              <a:t>But just because a mechanism is popular doesn</a:t>
            </a:r>
            <a:r>
              <a:rPr lang="ja-JP" altLang="en-US">
                <a:ea typeface="ＭＳ Ｐゴシック" charset="-128"/>
              </a:rPr>
              <a:t>’</a:t>
            </a:r>
            <a:r>
              <a:rPr lang="en-US" altLang="ja-JP">
                <a:ea typeface="ＭＳ Ｐゴシック" charset="-128"/>
              </a:rPr>
              <a:t>t mean it</a:t>
            </a:r>
            <a:r>
              <a:rPr lang="ja-JP" altLang="en-US">
                <a:ea typeface="ＭＳ Ｐゴシック" charset="-128"/>
              </a:rPr>
              <a:t>’</a:t>
            </a:r>
            <a:r>
              <a:rPr lang="en-US" altLang="ja-JP">
                <a:ea typeface="ＭＳ Ｐゴシック" charset="-128"/>
              </a:rPr>
              <a:t>s ideal</a:t>
            </a:r>
            <a:endParaRPr lang="en-US" altLang="x-none">
              <a:ea typeface="ＭＳ Ｐゴシック" charset="-128"/>
            </a:endParaRPr>
          </a:p>
        </p:txBody>
      </p:sp>
      <p:sp>
        <p:nvSpPr>
          <p:cNvPr id="5325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44918AE-9532-B944-B5B3-EC7D5C1AA984}" type="slidenum">
              <a:rPr lang="en-US" altLang="x-none" sz="1400">
                <a:latin typeface="Arial Black" charset="0"/>
              </a:rPr>
              <a:pPr eaLnBrk="1" hangingPunct="1"/>
              <a:t>46</a:t>
            </a:fld>
            <a:endParaRPr lang="en-US" altLang="x-none" sz="1400">
              <a:latin typeface="Arial Black"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Common symbols</a:t>
            </a:r>
          </a:p>
        </p:txBody>
      </p:sp>
      <p:sp>
        <p:nvSpPr>
          <p:cNvPr id="542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E26542-DD7F-4640-BE91-5D7F8C42E3F8}" type="slidenum">
              <a:rPr lang="en-US" altLang="x-none" sz="1400">
                <a:latin typeface="Arial Black" charset="0"/>
              </a:rPr>
              <a:pPr eaLnBrk="1" hangingPunct="1"/>
              <a:t>47</a:t>
            </a:fld>
            <a:endParaRPr lang="en-US" altLang="x-none" sz="1400">
              <a:latin typeface="Arial Black" charset="0"/>
            </a:endParaRPr>
          </a:p>
        </p:txBody>
      </p:sp>
      <p:pic>
        <p:nvPicPr>
          <p:cNvPr id="5427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054225"/>
            <a:ext cx="64389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55298"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821979B-FE4C-5B4A-B363-ED035F5864F0}" type="slidenum">
              <a:rPr lang="en-US" altLang="x-none" sz="1400">
                <a:latin typeface="Arial Black" charset="0"/>
              </a:rPr>
              <a:pPr eaLnBrk="1" hangingPunct="1"/>
              <a:t>48</a:t>
            </a:fld>
            <a:endParaRPr lang="en-US" altLang="x-none" sz="1400">
              <a:latin typeface="Arial Black" charset="0"/>
            </a:endParaRPr>
          </a:p>
        </p:txBody>
      </p:sp>
      <p:pic>
        <p:nvPicPr>
          <p:cNvPr id="552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6988"/>
            <a:ext cx="97758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56322"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A597559-2DF3-5142-9D9D-7DC01242BD46}" type="slidenum">
              <a:rPr lang="en-US" altLang="x-none" sz="1400">
                <a:latin typeface="Arial Black" charset="0"/>
              </a:rPr>
              <a:pPr eaLnBrk="1" hangingPunct="1"/>
              <a:t>49</a:t>
            </a:fld>
            <a:endParaRPr lang="en-US" altLang="x-none" sz="1400">
              <a:latin typeface="Arial Black" charset="0"/>
            </a:endParaRPr>
          </a:p>
        </p:txBody>
      </p:sp>
      <p:pic>
        <p:nvPicPr>
          <p:cNvPr id="563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575" y="0"/>
            <a:ext cx="9709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Recap: Code-rot</a:t>
            </a:r>
          </a:p>
        </p:txBody>
      </p:sp>
      <p:sp>
        <p:nvSpPr>
          <p:cNvPr id="65538" name="Content Placeholder 4"/>
          <p:cNvSpPr>
            <a:spLocks noGrp="1"/>
          </p:cNvSpPr>
          <p:nvPr>
            <p:ph idx="1"/>
          </p:nvPr>
        </p:nvSpPr>
        <p:spPr>
          <a:xfrm>
            <a:off x="574675" y="2133600"/>
            <a:ext cx="8389938" cy="3810000"/>
          </a:xfrm>
        </p:spPr>
        <p:txBody>
          <a:bodyPr/>
          <a:lstStyle/>
          <a:p>
            <a:r>
              <a:rPr lang="en-US" altLang="x-none" sz="2400">
                <a:ea typeface="ＭＳ Ｐゴシック" charset="-128"/>
              </a:rPr>
              <a:t>Minimize size and complexity of the code </a:t>
            </a:r>
          </a:p>
          <a:p>
            <a:r>
              <a:rPr lang="en-US" altLang="x-none" sz="2400">
                <a:ea typeface="ＭＳ Ｐゴシック" charset="-128"/>
              </a:rPr>
              <a:t>Eliminate unnecessary dependencies</a:t>
            </a:r>
          </a:p>
          <a:p>
            <a:pPr lvl="1"/>
            <a:r>
              <a:rPr lang="en-US" altLang="x-none" sz="2000">
                <a:ea typeface="ＭＳ Ｐゴシック" charset="-128"/>
              </a:rPr>
              <a:t>High cohesion, weak coupling</a:t>
            </a:r>
          </a:p>
          <a:p>
            <a:r>
              <a:rPr lang="en-US" altLang="x-none" sz="2400">
                <a:ea typeface="ＭＳ Ｐゴシック" charset="-128"/>
              </a:rPr>
              <a:t>Strive to eliminate communication bottlenecks</a:t>
            </a:r>
          </a:p>
          <a:p>
            <a:r>
              <a:rPr lang="en-US" altLang="x-none" sz="2400">
                <a:ea typeface="ＭＳ Ｐゴシック" charset="-128"/>
              </a:rPr>
              <a:t>Constant evaluation – continuous improvements</a:t>
            </a:r>
          </a:p>
        </p:txBody>
      </p:sp>
      <p:sp>
        <p:nvSpPr>
          <p:cNvPr id="6553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92E3C6-A125-3E44-94C9-B69BE34FEF49}" type="slidenum">
              <a:rPr lang="en-US" altLang="x-none" sz="1400">
                <a:latin typeface="Arial Black" charset="0"/>
              </a:rPr>
              <a:pPr eaLnBrk="1" hangingPunct="1"/>
              <a:t>5</a:t>
            </a:fld>
            <a:endParaRPr lang="en-US" altLang="x-none" sz="1400">
              <a:latin typeface="Arial Black" charset="0"/>
            </a:endParaRPr>
          </a:p>
        </p:txBody>
      </p:sp>
      <p:pic>
        <p:nvPicPr>
          <p:cNvPr id="65540" name="Picture 3" descr="code-ro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437063"/>
            <a:ext cx="3190875"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x-none">
                <a:ea typeface="ＭＳ Ｐゴシック" charset="-128"/>
              </a:rPr>
              <a:t>New Visualizations: Anti-Guidelines</a:t>
            </a:r>
          </a:p>
        </p:txBody>
      </p:sp>
      <p:sp>
        <p:nvSpPr>
          <p:cNvPr id="57346"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4BB08C0-973E-0A47-A437-E9BF3BDCE1A4}" type="slidenum">
              <a:rPr lang="en-US" altLang="x-none" sz="1400">
                <a:latin typeface="Arial Black" charset="0"/>
              </a:rPr>
              <a:pPr eaLnBrk="1" hangingPunct="1"/>
              <a:t>50</a:t>
            </a:fld>
            <a:endParaRPr lang="en-US" altLang="x-none" sz="1400">
              <a:latin typeface="Arial Black" charset="0"/>
            </a:endParaRPr>
          </a:p>
        </p:txBody>
      </p:sp>
      <p:sp>
        <p:nvSpPr>
          <p:cNvPr id="57347" name="Rectangle 3"/>
          <p:cNvSpPr>
            <a:spLocks noGrp="1" noChangeArrowheads="1"/>
          </p:cNvSpPr>
          <p:nvPr>
            <p:ph type="body" idx="4294967295"/>
          </p:nvPr>
        </p:nvSpPr>
        <p:spPr>
          <a:xfrm>
            <a:off x="0" y="1905000"/>
            <a:ext cx="8229600" cy="506413"/>
          </a:xfrm>
        </p:spPr>
        <p:txBody>
          <a:bodyPr/>
          <a:lstStyle/>
          <a:p>
            <a:r>
              <a:rPr lang="en-US" altLang="x-none">
                <a:ea typeface="ＭＳ Ｐゴシック" charset="-128"/>
              </a:rPr>
              <a:t>Same Symbol, Different Meaning </a:t>
            </a:r>
          </a:p>
        </p:txBody>
      </p:sp>
      <p:pic>
        <p:nvPicPr>
          <p:cNvPr id="57348" name="Picture 4" descr="7-lies-ss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71628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Text Box 6"/>
          <p:cNvSpPr txBox="1">
            <a:spLocks noChangeArrowheads="1"/>
          </p:cNvSpPr>
          <p:nvPr/>
        </p:nvSpPr>
        <p:spPr bwMode="auto">
          <a:xfrm>
            <a:off x="457200" y="6629400"/>
            <a:ext cx="8328025"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i="1">
                <a:latin typeface="Helvetica" charset="0"/>
                <a:ea typeface="ＭＳ Ｐゴシック" charset="0"/>
                <a:cs typeface="ＭＳ Ｐゴシック" charset="0"/>
              </a:rPr>
              <a:t>Software Architecture: Foundations, Theory, and Practice</a:t>
            </a:r>
            <a:r>
              <a:rPr lang="en-US" sz="800">
                <a:latin typeface="Helvetica" charset="0"/>
                <a:ea typeface="ＭＳ Ｐゴシック" charset="0"/>
                <a:cs typeface="ＭＳ Ｐゴシック" charset="0"/>
              </a:rPr>
              <a:t>; Richard N. Taylor, Nenad Medvidovic, and Eric M. Dashofy; </a:t>
            </a:r>
            <a:r>
              <a:rPr lang="en-US" sz="800">
                <a:latin typeface="ＭＳ Ｐゴシック" charset="0"/>
                <a:ea typeface="ＭＳ Ｐゴシック" charset="0"/>
                <a:cs typeface="ＭＳ Ｐゴシック" charset="0"/>
              </a:rPr>
              <a:t>(C)</a:t>
            </a:r>
            <a:r>
              <a:rPr lang="en-US" sz="800">
                <a:ea typeface="ＭＳ Ｐゴシック" charset="0"/>
                <a:cs typeface="ＭＳ Ｐゴシック" charset="0"/>
              </a:rPr>
              <a:t> 2008 John Wiley &amp; Sons, Inc. Reprinted with permission.</a:t>
            </a:r>
            <a:r>
              <a:rPr lang="en-US" sz="900">
                <a:latin typeface="Helvetica" charset="0"/>
                <a:ea typeface="ＭＳ Ｐゴシック" charset="0"/>
                <a:cs typeface="ＭＳ Ｐゴシック" charset="0"/>
              </a:rPr>
              <a:t> </a:t>
            </a:r>
            <a:endParaRPr lang="en-US">
              <a:ea typeface="ＭＳ Ｐゴシック" charset="0"/>
              <a:cs typeface="ＭＳ Ｐゴシック"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x-none">
                <a:ea typeface="ＭＳ Ｐゴシック" charset="-128"/>
              </a:rPr>
              <a:t>New Visualizations: Anti-Guidelines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58370"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ECDC3F-B055-214A-AC94-3EF9D6847478}" type="slidenum">
              <a:rPr lang="en-US" altLang="x-none" sz="1400">
                <a:latin typeface="Arial Black" charset="0"/>
              </a:rPr>
              <a:pPr eaLnBrk="1" hangingPunct="1"/>
              <a:t>51</a:t>
            </a:fld>
            <a:endParaRPr lang="en-US" altLang="x-none" sz="1400">
              <a:latin typeface="Arial Black" charset="0"/>
            </a:endParaRPr>
          </a:p>
        </p:txBody>
      </p:sp>
      <p:sp>
        <p:nvSpPr>
          <p:cNvPr id="58371" name="Rectangle 3"/>
          <p:cNvSpPr>
            <a:spLocks noGrp="1" noChangeArrowheads="1"/>
          </p:cNvSpPr>
          <p:nvPr>
            <p:ph type="body" idx="4294967295"/>
          </p:nvPr>
        </p:nvSpPr>
        <p:spPr>
          <a:xfrm>
            <a:off x="0" y="1914525"/>
            <a:ext cx="8229600" cy="506413"/>
          </a:xfrm>
        </p:spPr>
        <p:txBody>
          <a:bodyPr/>
          <a:lstStyle/>
          <a:p>
            <a:r>
              <a:rPr lang="en-US" altLang="x-none">
                <a:ea typeface="ＭＳ Ｐゴシック" charset="-128"/>
              </a:rPr>
              <a:t>Differences without meaning</a:t>
            </a:r>
          </a:p>
        </p:txBody>
      </p:sp>
      <p:pic>
        <p:nvPicPr>
          <p:cNvPr id="58372" name="Picture 5" descr="7-lies-dw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13000"/>
            <a:ext cx="6248400"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1" name="Text Box 7"/>
          <p:cNvSpPr txBox="1">
            <a:spLocks noChangeArrowheads="1"/>
          </p:cNvSpPr>
          <p:nvPr/>
        </p:nvSpPr>
        <p:spPr bwMode="auto">
          <a:xfrm>
            <a:off x="457200" y="6629400"/>
            <a:ext cx="8328025"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i="1">
                <a:latin typeface="Helvetica" charset="0"/>
                <a:ea typeface="ＭＳ Ｐゴシック" charset="0"/>
                <a:cs typeface="ＭＳ Ｐゴシック" charset="0"/>
              </a:rPr>
              <a:t>Software Architecture: Foundations, Theory, and Practice</a:t>
            </a:r>
            <a:r>
              <a:rPr lang="en-US" sz="800">
                <a:latin typeface="Helvetica" charset="0"/>
                <a:ea typeface="ＭＳ Ｐゴシック" charset="0"/>
                <a:cs typeface="ＭＳ Ｐゴシック" charset="0"/>
              </a:rPr>
              <a:t>; Richard N. Taylor, Nenad Medvidovic, and Eric M. Dashofy; </a:t>
            </a:r>
            <a:r>
              <a:rPr lang="en-US" sz="800">
                <a:latin typeface="ＭＳ Ｐゴシック" charset="0"/>
                <a:ea typeface="ＭＳ Ｐゴシック" charset="0"/>
                <a:cs typeface="ＭＳ Ｐゴシック" charset="0"/>
              </a:rPr>
              <a:t>(C)</a:t>
            </a:r>
            <a:r>
              <a:rPr lang="en-US" sz="800">
                <a:ea typeface="ＭＳ Ｐゴシック" charset="0"/>
                <a:cs typeface="ＭＳ Ｐゴシック" charset="0"/>
              </a:rPr>
              <a:t> 2008 John Wiley &amp; Sons, Inc. Reprinted with permission.</a:t>
            </a:r>
            <a:r>
              <a:rPr lang="en-US" sz="900">
                <a:latin typeface="Helvetica" charset="0"/>
                <a:ea typeface="ＭＳ Ｐゴシック" charset="0"/>
                <a:cs typeface="ＭＳ Ｐゴシック" charset="0"/>
              </a:rPr>
              <a:t> </a:t>
            </a:r>
            <a:endParaRPr lang="en-US">
              <a:ea typeface="ＭＳ Ｐゴシック" charset="0"/>
              <a:cs typeface="ＭＳ Ｐゴシック"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x-none">
                <a:ea typeface="ＭＳ Ｐゴシック" charset="-128"/>
              </a:rPr>
              <a:t>New Visualizations: Anti-Guidelines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5939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7D6A28-2F85-FC47-A9E2-F1333E6799B6}" type="slidenum">
              <a:rPr lang="en-US" altLang="x-none" sz="1400">
                <a:latin typeface="Arial Black" charset="0"/>
              </a:rPr>
              <a:pPr eaLnBrk="1" hangingPunct="1"/>
              <a:t>52</a:t>
            </a:fld>
            <a:endParaRPr lang="en-US" altLang="x-none" sz="1400">
              <a:latin typeface="Arial Black" charset="0"/>
            </a:endParaRPr>
          </a:p>
        </p:txBody>
      </p:sp>
      <p:sp>
        <p:nvSpPr>
          <p:cNvPr id="59395" name="Rectangle 3"/>
          <p:cNvSpPr>
            <a:spLocks noGrp="1" noChangeArrowheads="1"/>
          </p:cNvSpPr>
          <p:nvPr>
            <p:ph type="body" idx="4294967295"/>
          </p:nvPr>
        </p:nvSpPr>
        <p:spPr>
          <a:xfrm>
            <a:off x="0" y="1828800"/>
            <a:ext cx="8229600" cy="506413"/>
          </a:xfrm>
        </p:spPr>
        <p:txBody>
          <a:bodyPr/>
          <a:lstStyle/>
          <a:p>
            <a:r>
              <a:rPr lang="en-US" altLang="x-none">
                <a:ea typeface="ＭＳ Ｐゴシック" charset="-128"/>
              </a:rPr>
              <a:t>Decorations without meaning</a:t>
            </a:r>
          </a:p>
        </p:txBody>
      </p:sp>
      <p:pic>
        <p:nvPicPr>
          <p:cNvPr id="59396" name="Picture 6" descr="7-lies-dw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52578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20" name="Text Box 8"/>
          <p:cNvSpPr txBox="1">
            <a:spLocks noChangeArrowheads="1"/>
          </p:cNvSpPr>
          <p:nvPr/>
        </p:nvSpPr>
        <p:spPr bwMode="auto">
          <a:xfrm>
            <a:off x="457200" y="6629400"/>
            <a:ext cx="8328025"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i="1">
                <a:latin typeface="Helvetica" charset="0"/>
                <a:ea typeface="ＭＳ Ｐゴシック" charset="0"/>
                <a:cs typeface="ＭＳ Ｐゴシック" charset="0"/>
              </a:rPr>
              <a:t>Software Architecture: Foundations, Theory, and Practice</a:t>
            </a:r>
            <a:r>
              <a:rPr lang="en-US" sz="800">
                <a:latin typeface="Helvetica" charset="0"/>
                <a:ea typeface="ＭＳ Ｐゴシック" charset="0"/>
                <a:cs typeface="ＭＳ Ｐゴシック" charset="0"/>
              </a:rPr>
              <a:t>; Richard N. Taylor, Nenad Medvidovic, and Eric M. Dashofy; </a:t>
            </a:r>
            <a:r>
              <a:rPr lang="en-US" sz="800">
                <a:latin typeface="ＭＳ Ｐゴシック" charset="0"/>
                <a:ea typeface="ＭＳ Ｐゴシック" charset="0"/>
                <a:cs typeface="ＭＳ Ｐゴシック" charset="0"/>
              </a:rPr>
              <a:t>(C)</a:t>
            </a:r>
            <a:r>
              <a:rPr lang="en-US" sz="800">
                <a:ea typeface="ＭＳ Ｐゴシック" charset="0"/>
                <a:cs typeface="ＭＳ Ｐゴシック" charset="0"/>
              </a:rPr>
              <a:t> 2008 John Wiley &amp; Sons, Inc. Reprinted with permission.</a:t>
            </a:r>
            <a:r>
              <a:rPr lang="en-US" sz="900">
                <a:latin typeface="Helvetica" charset="0"/>
                <a:ea typeface="ＭＳ Ｐゴシック" charset="0"/>
                <a:cs typeface="ＭＳ Ｐゴシック" charset="0"/>
              </a:rPr>
              <a:t> </a:t>
            </a:r>
            <a:endParaRPr lang="en-US">
              <a:ea typeface="ＭＳ Ｐゴシック" charset="0"/>
              <a:cs typeface="ＭＳ Ｐゴシック"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x-none">
                <a:ea typeface="ＭＳ Ｐゴシック" charset="-128"/>
              </a:rPr>
              <a:t>New Visualizations: Anti-Guidelines (cont</a:t>
            </a:r>
            <a:r>
              <a:rPr lang="ja-JP" altLang="en-US">
                <a:latin typeface="Arial" charset="0"/>
                <a:ea typeface="ＭＳ Ｐゴシック" charset="-128"/>
              </a:rPr>
              <a:t>’</a:t>
            </a:r>
            <a:r>
              <a:rPr lang="en-US" altLang="ja-JP">
                <a:ea typeface="ＭＳ Ｐゴシック" charset="-128"/>
              </a:rPr>
              <a:t>d)</a:t>
            </a:r>
            <a:endParaRPr lang="en-US" altLang="x-none">
              <a:ea typeface="ＭＳ Ｐゴシック" charset="-128"/>
            </a:endParaRPr>
          </a:p>
        </p:txBody>
      </p:sp>
      <p:sp>
        <p:nvSpPr>
          <p:cNvPr id="60418"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469254-63CE-CB4A-A0A6-EE84957DDF07}" type="slidenum">
              <a:rPr lang="en-US" altLang="x-none" sz="1400">
                <a:latin typeface="Arial Black" charset="0"/>
              </a:rPr>
              <a:pPr eaLnBrk="1" hangingPunct="1"/>
              <a:t>53</a:t>
            </a:fld>
            <a:endParaRPr lang="en-US" altLang="x-none" sz="1400">
              <a:latin typeface="Arial Black" charset="0"/>
            </a:endParaRPr>
          </a:p>
        </p:txBody>
      </p:sp>
      <p:sp>
        <p:nvSpPr>
          <p:cNvPr id="60419" name="Rectangle 3"/>
          <p:cNvSpPr>
            <a:spLocks noGrp="1" noChangeArrowheads="1"/>
          </p:cNvSpPr>
          <p:nvPr>
            <p:ph type="body" idx="4294967295"/>
          </p:nvPr>
        </p:nvSpPr>
        <p:spPr>
          <a:xfrm>
            <a:off x="0" y="1905000"/>
            <a:ext cx="8229600" cy="506413"/>
          </a:xfrm>
        </p:spPr>
        <p:txBody>
          <a:bodyPr/>
          <a:lstStyle/>
          <a:p>
            <a:r>
              <a:rPr lang="en-US" altLang="x-none">
                <a:ea typeface="ＭＳ Ｐゴシック" charset="-128"/>
              </a:rPr>
              <a:t>Borrowed symbol, different meaning</a:t>
            </a:r>
          </a:p>
        </p:txBody>
      </p:sp>
      <p:pic>
        <p:nvPicPr>
          <p:cNvPr id="60420" name="Picture 5" descr="7-lies-bs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43200"/>
            <a:ext cx="662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7" name="Text Box 7"/>
          <p:cNvSpPr txBox="1">
            <a:spLocks noChangeArrowheads="1"/>
          </p:cNvSpPr>
          <p:nvPr/>
        </p:nvSpPr>
        <p:spPr bwMode="auto">
          <a:xfrm>
            <a:off x="457200" y="6629400"/>
            <a:ext cx="8328025"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i="1">
                <a:latin typeface="Helvetica" charset="0"/>
                <a:ea typeface="ＭＳ Ｐゴシック" charset="0"/>
                <a:cs typeface="ＭＳ Ｐゴシック" charset="0"/>
              </a:rPr>
              <a:t>Software Architecture: Foundations, Theory, and Practice</a:t>
            </a:r>
            <a:r>
              <a:rPr lang="en-US" sz="800">
                <a:latin typeface="Helvetica" charset="0"/>
                <a:ea typeface="ＭＳ Ｐゴシック" charset="0"/>
                <a:cs typeface="ＭＳ Ｐゴシック" charset="0"/>
              </a:rPr>
              <a:t>; Richard N. Taylor, Nenad Medvidovic, and Eric M. Dashofy; </a:t>
            </a:r>
            <a:r>
              <a:rPr lang="en-US" sz="800">
                <a:latin typeface="ＭＳ Ｐゴシック" charset="0"/>
                <a:ea typeface="ＭＳ Ｐゴシック" charset="0"/>
                <a:cs typeface="ＭＳ Ｐゴシック" charset="0"/>
              </a:rPr>
              <a:t>(C)</a:t>
            </a:r>
            <a:r>
              <a:rPr lang="en-US" sz="800">
                <a:ea typeface="ＭＳ Ｐゴシック" charset="0"/>
                <a:cs typeface="ＭＳ Ｐゴシック" charset="0"/>
              </a:rPr>
              <a:t> 2008 John Wiley &amp; Sons, Inc. Reprinted with permission.</a:t>
            </a:r>
            <a:r>
              <a:rPr lang="en-US" sz="900">
                <a:latin typeface="Helvetica" charset="0"/>
                <a:ea typeface="ＭＳ Ｐゴシック" charset="0"/>
                <a:cs typeface="ＭＳ Ｐゴシック" charset="0"/>
              </a:rPr>
              <a:t> </a:t>
            </a:r>
            <a:endParaRPr lang="en-US">
              <a:ea typeface="ＭＳ Ｐゴシック" charset="0"/>
              <a:cs typeface="ＭＳ Ｐゴシック"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x-none">
                <a:ea typeface="ＭＳ Ｐゴシック" charset="-128"/>
              </a:rPr>
              <a:t>Constructing New Visualizations</a:t>
            </a:r>
          </a:p>
        </p:txBody>
      </p:sp>
      <p:sp>
        <p:nvSpPr>
          <p:cNvPr id="61442" name="Rectangle 3"/>
          <p:cNvSpPr>
            <a:spLocks noGrp="1" noChangeArrowheads="1"/>
          </p:cNvSpPr>
          <p:nvPr>
            <p:ph idx="1"/>
          </p:nvPr>
        </p:nvSpPr>
        <p:spPr/>
        <p:txBody>
          <a:bodyPr/>
          <a:lstStyle/>
          <a:p>
            <a:r>
              <a:rPr lang="en-US" altLang="x-none" sz="2000">
                <a:ea typeface="ＭＳ Ｐゴシック" charset="-128"/>
              </a:rPr>
              <a:t>Must answer many questions in advance</a:t>
            </a:r>
          </a:p>
          <a:p>
            <a:pPr lvl="1"/>
            <a:r>
              <a:rPr lang="en-US" altLang="x-none" sz="2000">
                <a:ea typeface="ＭＳ Ｐゴシック" charset="-128"/>
              </a:rPr>
              <a:t>Can I achieve my goals by extending an existing visualization?</a:t>
            </a:r>
          </a:p>
          <a:p>
            <a:pPr lvl="1"/>
            <a:r>
              <a:rPr lang="en-US" altLang="x-none" sz="2000">
                <a:ea typeface="ＭＳ Ｐゴシック" charset="-128"/>
              </a:rPr>
              <a:t>Can I translate into another notation and use a visualization already available there?</a:t>
            </a:r>
          </a:p>
          <a:p>
            <a:pPr lvl="1"/>
            <a:r>
              <a:rPr lang="en-US" altLang="x-none" sz="2000">
                <a:ea typeface="ＭＳ Ｐゴシック" charset="-128"/>
              </a:rPr>
              <a:t>How will my visualization augment the existing set of visualizations for this notation?</a:t>
            </a:r>
          </a:p>
          <a:p>
            <a:pPr lvl="1"/>
            <a:r>
              <a:rPr lang="en-US" altLang="x-none" sz="2000">
                <a:ea typeface="ＭＳ Ｐゴシック" charset="-128"/>
              </a:rPr>
              <a:t>How will my visualization coordinate with other visualizations?</a:t>
            </a:r>
          </a:p>
        </p:txBody>
      </p:sp>
      <p:sp>
        <p:nvSpPr>
          <p:cNvPr id="6144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0374373-7E30-7343-A630-25D0C26F1876}" type="slidenum">
              <a:rPr lang="en-US" altLang="x-none" sz="1400">
                <a:latin typeface="Arial Black" charset="0"/>
              </a:rPr>
              <a:pPr eaLnBrk="1" hangingPunct="1"/>
              <a:t>54</a:t>
            </a:fld>
            <a:endParaRPr lang="en-US" altLang="x-none" sz="1400">
              <a:latin typeface="Arial Black"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62466" name="Content Placeholder 3"/>
          <p:cNvSpPr>
            <a:spLocks noGrp="1"/>
          </p:cNvSpPr>
          <p:nvPr>
            <p:ph idx="1"/>
          </p:nvPr>
        </p:nvSpPr>
        <p:spPr/>
        <p:txBody>
          <a:bodyPr/>
          <a:lstStyle/>
          <a:p>
            <a:r>
              <a:rPr lang="en-US" altLang="x-none">
                <a:ea typeface="ＭＳ Ｐゴシック" charset="-128"/>
              </a:rPr>
              <a:t>Manage dependencies</a:t>
            </a:r>
          </a:p>
          <a:p>
            <a:pPr lvl="1"/>
            <a:r>
              <a:rPr lang="en-US" altLang="x-none">
                <a:ea typeface="ＭＳ Ｐゴシック" charset="-128"/>
              </a:rPr>
              <a:t>Reduce communication bottlenecks</a:t>
            </a:r>
          </a:p>
          <a:p>
            <a:pPr lvl="1"/>
            <a:r>
              <a:rPr lang="en-US" altLang="x-none">
                <a:ea typeface="ＭＳ Ｐゴシック" charset="-128"/>
              </a:rPr>
              <a:t>Maintain/enforce the architecture</a:t>
            </a:r>
          </a:p>
          <a:p>
            <a:r>
              <a:rPr lang="en-US" altLang="x-none">
                <a:ea typeface="ＭＳ Ｐゴシック" charset="-128"/>
              </a:rPr>
              <a:t>Choose the right visualization</a:t>
            </a:r>
          </a:p>
          <a:p>
            <a:pPr lvl="1"/>
            <a:r>
              <a:rPr lang="en-US" altLang="x-none">
                <a:ea typeface="ＭＳ Ｐゴシック" charset="-128"/>
              </a:rPr>
              <a:t>Shareability</a:t>
            </a:r>
          </a:p>
          <a:p>
            <a:pPr lvl="1"/>
            <a:r>
              <a:rPr lang="en-US" altLang="x-none">
                <a:ea typeface="ＭＳ Ｐゴシック" charset="-128"/>
              </a:rPr>
              <a:t>Contributability</a:t>
            </a:r>
          </a:p>
          <a:p>
            <a:pPr lvl="1"/>
            <a:r>
              <a:rPr lang="en-US" altLang="x-none">
                <a:ea typeface="ＭＳ Ｐゴシック" charset="-128"/>
              </a:rPr>
              <a:t>Flexibility</a:t>
            </a:r>
          </a:p>
          <a:p>
            <a:pPr lvl="1"/>
            <a:r>
              <a:rPr lang="en-US" altLang="x-none">
                <a:ea typeface="ＭＳ Ｐゴシック" charset="-128"/>
              </a:rPr>
              <a:t>Expressability</a:t>
            </a:r>
          </a:p>
        </p:txBody>
      </p:sp>
      <p:sp>
        <p:nvSpPr>
          <p:cNvPr id="6246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38DEC-38B1-B449-9D88-76AAD510EC14}" type="slidenum">
              <a:rPr lang="en-US" altLang="x-none" sz="1400">
                <a:latin typeface="Arial Black" charset="0"/>
              </a:rPr>
              <a:pPr eaLnBrk="1" hangingPunct="1"/>
              <a:t>55</a:t>
            </a:fld>
            <a:endParaRPr lang="en-US" altLang="x-none" sz="1400">
              <a:latin typeface="Arial Black"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Software Architecture Design</a:t>
            </a:r>
          </a:p>
        </p:txBody>
      </p:sp>
      <p:sp>
        <p:nvSpPr>
          <p:cNvPr id="66562" name="Content Placeholder 2"/>
          <p:cNvSpPr>
            <a:spLocks noGrp="1"/>
          </p:cNvSpPr>
          <p:nvPr>
            <p:ph idx="1"/>
          </p:nvPr>
        </p:nvSpPr>
        <p:spPr/>
        <p:txBody>
          <a:bodyPr/>
          <a:lstStyle/>
          <a:p>
            <a:r>
              <a:rPr lang="en-US" altLang="x-none">
                <a:ea typeface="ＭＳ Ｐゴシック" charset="-128"/>
              </a:rPr>
              <a:t>Often idealistic</a:t>
            </a:r>
          </a:p>
          <a:p>
            <a:r>
              <a:rPr lang="en-US" altLang="x-none">
                <a:ea typeface="ＭＳ Ｐゴシック" charset="-128"/>
              </a:rPr>
              <a:t>Various degrees of simplification</a:t>
            </a:r>
          </a:p>
          <a:p>
            <a:r>
              <a:rPr lang="en-US" altLang="x-none">
                <a:ea typeface="ＭＳ Ｐゴシック" charset="-128"/>
              </a:rPr>
              <a:t>May focus on different software qualities</a:t>
            </a:r>
          </a:p>
          <a:p>
            <a:r>
              <a:rPr lang="en-US" altLang="x-none">
                <a:ea typeface="ＭＳ Ｐゴシック" charset="-128"/>
              </a:rPr>
              <a:t>May be directed towards different stakeholders</a:t>
            </a:r>
          </a:p>
          <a:p>
            <a:r>
              <a:rPr lang="en-US" altLang="x-none">
                <a:ea typeface="ＭＳ Ｐゴシック" charset="-128"/>
              </a:rPr>
              <a:t>Different views for different people</a:t>
            </a:r>
          </a:p>
        </p:txBody>
      </p:sp>
      <p:sp>
        <p:nvSpPr>
          <p:cNvPr id="6656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04D563A-94BC-6948-8B27-C8813E9AD298}" type="slidenum">
              <a:rPr lang="en-US" altLang="x-none" sz="1400">
                <a:latin typeface="Arial Black" charset="0"/>
              </a:rPr>
              <a:pPr eaLnBrk="1" hangingPunct="1"/>
              <a:t>6</a:t>
            </a:fld>
            <a:endParaRPr lang="en-US" altLang="x-none" sz="1400">
              <a:latin typeface="Arial Black"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r>
              <a:rPr lang="en-US" altLang="x-none">
                <a:ea typeface="ＭＳ Ｐゴシック" charset="-128"/>
              </a:rPr>
              <a:t>Stakeholders</a:t>
            </a:r>
          </a:p>
        </p:txBody>
      </p:sp>
      <p:sp>
        <p:nvSpPr>
          <p:cNvPr id="18434" name="Rectangle 3"/>
          <p:cNvSpPr>
            <a:spLocks noGrp="1" noChangeArrowheads="1"/>
          </p:cNvSpPr>
          <p:nvPr>
            <p:ph idx="1"/>
          </p:nvPr>
        </p:nvSpPr>
        <p:spPr/>
        <p:txBody>
          <a:bodyPr/>
          <a:lstStyle/>
          <a:p>
            <a:pPr>
              <a:lnSpc>
                <a:spcPct val="90000"/>
              </a:lnSpc>
            </a:pPr>
            <a:r>
              <a:rPr lang="en-US" altLang="x-none">
                <a:ea typeface="ＭＳ Ｐゴシック" charset="-128"/>
              </a:rPr>
              <a:t>Architect</a:t>
            </a:r>
          </a:p>
          <a:p>
            <a:pPr>
              <a:lnSpc>
                <a:spcPct val="90000"/>
              </a:lnSpc>
            </a:pPr>
            <a:r>
              <a:rPr lang="en-US" altLang="x-none">
                <a:ea typeface="ＭＳ Ｐゴシック" charset="-128"/>
              </a:rPr>
              <a:t>Requirements engineer</a:t>
            </a:r>
          </a:p>
          <a:p>
            <a:pPr>
              <a:lnSpc>
                <a:spcPct val="90000"/>
              </a:lnSpc>
            </a:pPr>
            <a:r>
              <a:rPr lang="en-US" altLang="x-none">
                <a:ea typeface="ＭＳ Ｐゴシック" charset="-128"/>
              </a:rPr>
              <a:t>Designer (also of other systems)</a:t>
            </a:r>
          </a:p>
          <a:p>
            <a:pPr>
              <a:lnSpc>
                <a:spcPct val="90000"/>
              </a:lnSpc>
            </a:pPr>
            <a:r>
              <a:rPr lang="en-US" altLang="x-none">
                <a:ea typeface="ＭＳ Ｐゴシック" charset="-128"/>
              </a:rPr>
              <a:t>Implementor</a:t>
            </a:r>
          </a:p>
          <a:p>
            <a:pPr>
              <a:lnSpc>
                <a:spcPct val="90000"/>
              </a:lnSpc>
            </a:pPr>
            <a:r>
              <a:rPr lang="en-US" altLang="x-none">
                <a:ea typeface="ＭＳ Ｐゴシック" charset="-128"/>
              </a:rPr>
              <a:t>Tester, integrator</a:t>
            </a:r>
          </a:p>
          <a:p>
            <a:pPr>
              <a:lnSpc>
                <a:spcPct val="90000"/>
              </a:lnSpc>
            </a:pPr>
            <a:r>
              <a:rPr lang="en-US" altLang="x-none">
                <a:ea typeface="ＭＳ Ｐゴシック" charset="-128"/>
              </a:rPr>
              <a:t>Maintainer</a:t>
            </a:r>
          </a:p>
          <a:p>
            <a:pPr>
              <a:lnSpc>
                <a:spcPct val="90000"/>
              </a:lnSpc>
            </a:pPr>
            <a:r>
              <a:rPr lang="en-US" altLang="x-none">
                <a:ea typeface="ＭＳ Ｐゴシック" charset="-128"/>
              </a:rPr>
              <a:t>Manager</a:t>
            </a:r>
          </a:p>
          <a:p>
            <a:pPr>
              <a:lnSpc>
                <a:spcPct val="90000"/>
              </a:lnSpc>
            </a:pPr>
            <a:r>
              <a:rPr lang="en-US" altLang="x-none">
                <a:ea typeface="ＭＳ Ｐゴシック" charset="-128"/>
              </a:rPr>
              <a:t>Quality assurance people</a:t>
            </a:r>
          </a:p>
        </p:txBody>
      </p:sp>
      <p:sp>
        <p:nvSpPr>
          <p:cNvPr id="18435"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2F520C3-C11E-2141-B9F1-DCCF07674FDF}" type="slidenum">
              <a:rPr lang="nl-NL" altLang="x-none" sz="1400">
                <a:latin typeface="Arial Black" charset="0"/>
              </a:rPr>
              <a:pPr eaLnBrk="1" hangingPunct="1"/>
              <a:t>7</a:t>
            </a:fld>
            <a:endParaRPr lang="nl-NL" altLang="x-none" sz="1400">
              <a:latin typeface="Arial Black"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973E1A-C4CA-2F4C-BB69-5F8C2FE1B734}"/>
              </a:ext>
            </a:extLst>
          </p:cNvPr>
          <p:cNvSpPr>
            <a:spLocks noGrp="1"/>
          </p:cNvSpPr>
          <p:nvPr>
            <p:ph type="ctrTitle"/>
          </p:nvPr>
        </p:nvSpPr>
        <p:spPr/>
        <p:txBody>
          <a:bodyPr/>
          <a:lstStyle/>
          <a:p>
            <a:r>
              <a:rPr lang="sv-SE" dirty="0" err="1"/>
              <a:t>Visualising</a:t>
            </a:r>
            <a:r>
              <a:rPr lang="sv-SE" dirty="0"/>
              <a:t> </a:t>
            </a:r>
            <a:r>
              <a:rPr lang="sv-SE" dirty="0" err="1"/>
              <a:t>architecture</a:t>
            </a:r>
            <a:endParaRPr lang="sv-SE" dirty="0"/>
          </a:p>
        </p:txBody>
      </p:sp>
      <p:sp>
        <p:nvSpPr>
          <p:cNvPr id="6" name="Subtitle 5">
            <a:extLst>
              <a:ext uri="{FF2B5EF4-FFF2-40B4-BE49-F238E27FC236}">
                <a16:creationId xmlns:a16="http://schemas.microsoft.com/office/drawing/2014/main" id="{707561AF-CB3E-3140-AAB8-A55B450565F4}"/>
              </a:ext>
            </a:extLst>
          </p:cNvPr>
          <p:cNvSpPr>
            <a:spLocks noGrp="1"/>
          </p:cNvSpPr>
          <p:nvPr>
            <p:ph type="subTitle" idx="1"/>
          </p:nvPr>
        </p:nvSpPr>
        <p:spPr/>
        <p:txBody>
          <a:bodyPr/>
          <a:lstStyle/>
          <a:p>
            <a:endParaRPr lang="sv-SE"/>
          </a:p>
        </p:txBody>
      </p:sp>
      <p:sp>
        <p:nvSpPr>
          <p:cNvPr id="4" name="Slide Number Placeholder 3">
            <a:extLst>
              <a:ext uri="{FF2B5EF4-FFF2-40B4-BE49-F238E27FC236}">
                <a16:creationId xmlns:a16="http://schemas.microsoft.com/office/drawing/2014/main" id="{8EB19EC2-E248-764F-9F70-12012C924493}"/>
              </a:ext>
            </a:extLst>
          </p:cNvPr>
          <p:cNvSpPr>
            <a:spLocks noGrp="1"/>
          </p:cNvSpPr>
          <p:nvPr>
            <p:ph type="sldNum" sz="quarter" idx="4294967295"/>
          </p:nvPr>
        </p:nvSpPr>
        <p:spPr>
          <a:xfrm>
            <a:off x="7010400" y="6381750"/>
            <a:ext cx="2133600" cy="476250"/>
          </a:xfrm>
        </p:spPr>
        <p:txBody>
          <a:bodyPr/>
          <a:lstStyle/>
          <a:p>
            <a:fld id="{6F3220A9-B9E0-734E-A249-84A59C2465C9}" type="slidenum">
              <a:rPr lang="en-US" altLang="x-none" smtClean="0"/>
              <a:pPr/>
              <a:t>8</a:t>
            </a:fld>
            <a:endParaRPr lang="en-US" altLang="x-none"/>
          </a:p>
        </p:txBody>
      </p:sp>
    </p:spTree>
    <p:extLst>
      <p:ext uri="{BB962C8B-B14F-4D97-AF65-F5344CB8AC3E}">
        <p14:creationId xmlns:p14="http://schemas.microsoft.com/office/powerpoint/2010/main" val="25804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en-US" altLang="x-none" sz="3200">
                <a:ea typeface="ＭＳ Ｐゴシック" charset="-128"/>
              </a:rPr>
              <a:t>Some terms (from IEEE standard)</a:t>
            </a:r>
          </a:p>
        </p:txBody>
      </p:sp>
      <p:sp>
        <p:nvSpPr>
          <p:cNvPr id="20482" name="Rectangle 3"/>
          <p:cNvSpPr>
            <a:spLocks noGrp="1" noChangeArrowheads="1"/>
          </p:cNvSpPr>
          <p:nvPr>
            <p:ph idx="1"/>
          </p:nvPr>
        </p:nvSpPr>
        <p:spPr/>
        <p:txBody>
          <a:bodyPr/>
          <a:lstStyle/>
          <a:p>
            <a:r>
              <a:rPr lang="en-US" altLang="x-none">
                <a:ea typeface="ＭＳ Ｐゴシック" charset="-128"/>
              </a:rPr>
              <a:t>System stakeholder: an individual, team, or organization with interests in a system.</a:t>
            </a:r>
          </a:p>
          <a:p>
            <a:r>
              <a:rPr lang="en-US" altLang="x-none">
                <a:ea typeface="ＭＳ Ｐゴシック" charset="-128"/>
              </a:rPr>
              <a:t>View: a representation from the perspective of a related set of concerns.</a:t>
            </a:r>
          </a:p>
          <a:p>
            <a:r>
              <a:rPr lang="en-US" altLang="x-none">
                <a:ea typeface="ＭＳ Ｐゴシック" charset="-128"/>
              </a:rPr>
              <a:t>Viewpoint: purposes and audience for a view.</a:t>
            </a:r>
          </a:p>
        </p:txBody>
      </p:sp>
      <p:sp>
        <p:nvSpPr>
          <p:cNvPr id="2048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444CFC2-CE3D-9E4B-A829-E664D5167106}" type="slidenum">
              <a:rPr lang="nl-NL" altLang="x-none" sz="1400">
                <a:latin typeface="Arial Black" charset="0"/>
              </a:rPr>
              <a:pPr eaLnBrk="1" hangingPunct="1"/>
              <a:t>9</a:t>
            </a:fld>
            <a:endParaRPr lang="nl-NL" altLang="x-none" sz="1400">
              <a:latin typeface="Arial Black" charset="0"/>
            </a:endParaRPr>
          </a:p>
        </p:txBody>
      </p:sp>
    </p:spTree>
  </p:cSld>
  <p:clrMapOvr>
    <a:masterClrMapping/>
  </p:clrMapOvr>
</p:sld>
</file>

<file path=ppt/theme/theme1.xml><?xml version="1.0" encoding="utf-8"?>
<a:theme xmlns:a="http://schemas.openxmlformats.org/drawingml/2006/main" name="Josef_PhD_v2">
  <a:themeElements>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479e590">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479e59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479e59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479e59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479e59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479e59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479e59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479e59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479e59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479e59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479e59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479e59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Josef_PhD_v2</Template>
  <TotalTime>21959</TotalTime>
  <Words>2523</Words>
  <Application>Microsoft Macintosh PowerPoint</Application>
  <PresentationFormat>On-screen Show (4:3)</PresentationFormat>
  <Paragraphs>355</Paragraphs>
  <Slides>55</Slides>
  <Notes>18</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1" baseType="lpstr">
      <vt:lpstr>ＭＳ Ｐゴシック</vt:lpstr>
      <vt:lpstr>Arial</vt:lpstr>
      <vt:lpstr>Arial Black</vt:lpstr>
      <vt:lpstr>Helvetica</vt:lpstr>
      <vt:lpstr>Josef_PhD_v2</vt:lpstr>
      <vt:lpstr>Picture</vt:lpstr>
      <vt:lpstr>Software Engineering</vt:lpstr>
      <vt:lpstr>WAT</vt:lpstr>
      <vt:lpstr>Last time</vt:lpstr>
      <vt:lpstr>Recap: Russian Post Communication?</vt:lpstr>
      <vt:lpstr>Recap: Code-rot</vt:lpstr>
      <vt:lpstr>Software Architecture Design</vt:lpstr>
      <vt:lpstr>Stakeholders</vt:lpstr>
      <vt:lpstr>Visualising architecture</vt:lpstr>
      <vt:lpstr>Some terms (from IEEE standard)</vt:lpstr>
      <vt:lpstr>Viewpoint specification</vt:lpstr>
      <vt:lpstr>Kruchten’s 4+1 view model</vt:lpstr>
      <vt:lpstr>4 + 1: Logical Viewpoint </vt:lpstr>
      <vt:lpstr>4 + 1: Process Viewpoint</vt:lpstr>
      <vt:lpstr>4 + 1: Deployment Viewpoint</vt:lpstr>
      <vt:lpstr>4 + 1: Implementation Viewpoint</vt:lpstr>
      <vt:lpstr>4 + 1: Scenario Viewpoint</vt:lpstr>
      <vt:lpstr>Architectural views (view = representation of a structure)</vt:lpstr>
      <vt:lpstr>Module views</vt:lpstr>
      <vt:lpstr>PowerPoint Presentation</vt:lpstr>
      <vt:lpstr>Component and connector views</vt:lpstr>
      <vt:lpstr>PowerPoint Presentation</vt:lpstr>
      <vt:lpstr>Allocation views</vt:lpstr>
      <vt:lpstr>How to decide on which viewpoints</vt:lpstr>
      <vt:lpstr>The typical Architectural view  - which may not be so good for development</vt:lpstr>
      <vt:lpstr>PowerPoint Presentation</vt:lpstr>
      <vt:lpstr>PowerPoint Presentation</vt:lpstr>
      <vt:lpstr>PowerPoint Presentation</vt:lpstr>
      <vt:lpstr>PowerPoint Presentation</vt:lpstr>
      <vt:lpstr>PowerPoint Presentation</vt:lpstr>
      <vt:lpstr>5 minute break</vt:lpstr>
      <vt:lpstr>PowerPoint Presentation</vt:lpstr>
      <vt:lpstr>The core of software architecture</vt:lpstr>
      <vt:lpstr>Information radiator</vt:lpstr>
      <vt:lpstr>Discussion: But how do you visualize/communicate the design?</vt:lpstr>
      <vt:lpstr>How to identify design IMHO</vt:lpstr>
      <vt:lpstr>GitHub example</vt:lpstr>
      <vt:lpstr>Architecture Reconstruction Process</vt:lpstr>
      <vt:lpstr>High level design</vt:lpstr>
      <vt:lpstr>Layered Module Diagram</vt:lpstr>
      <vt:lpstr>PowerPoint Presentation</vt:lpstr>
      <vt:lpstr>Visualization</vt:lpstr>
      <vt:lpstr>Evaluating Visualizations</vt:lpstr>
      <vt:lpstr>Evaluating Visualizations (cont’d)</vt:lpstr>
      <vt:lpstr>Evaluating Visualizations (cont’d)</vt:lpstr>
      <vt:lpstr>New Visualizations: Guidelines</vt:lpstr>
      <vt:lpstr>New Visualizations: Guidelines (cont’d)</vt:lpstr>
      <vt:lpstr>Common symbols</vt:lpstr>
      <vt:lpstr>PowerPoint Presentation</vt:lpstr>
      <vt:lpstr>PowerPoint Presentation</vt:lpstr>
      <vt:lpstr>New Visualizations: Anti-Guidelines</vt:lpstr>
      <vt:lpstr>New Visualizations: Anti-Guidelines (cont’d)</vt:lpstr>
      <vt:lpstr>New Visualizations: Anti-Guidelines (cont’d)</vt:lpstr>
      <vt:lpstr>New Visualizations: Anti-Guidelines (cont’d)</vt:lpstr>
      <vt:lpstr>Constructing New Visualizations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Anställningsintervju Forskarassistent i Medicinteknik  Josef Hallberg</dc:title>
  <dc:creator>Ägaren</dc:creator>
  <cp:lastModifiedBy>Josef Hallberg</cp:lastModifiedBy>
  <cp:revision>225</cp:revision>
  <dcterms:created xsi:type="dcterms:W3CDTF">2010-08-24T12:22:52Z</dcterms:created>
  <dcterms:modified xsi:type="dcterms:W3CDTF">2019-09-06T09:28:45Z</dcterms:modified>
</cp:coreProperties>
</file>